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56" r:id="rId2"/>
    <p:sldId id="263" r:id="rId3"/>
    <p:sldId id="316" r:id="rId4"/>
    <p:sldId id="268" r:id="rId5"/>
    <p:sldId id="269" r:id="rId6"/>
    <p:sldId id="270" r:id="rId7"/>
    <p:sldId id="301" r:id="rId8"/>
    <p:sldId id="282" r:id="rId9"/>
    <p:sldId id="324" r:id="rId10"/>
    <p:sldId id="326" r:id="rId11"/>
    <p:sldId id="271" r:id="rId12"/>
    <p:sldId id="283" r:id="rId13"/>
    <p:sldId id="284" r:id="rId14"/>
    <p:sldId id="279" r:id="rId15"/>
    <p:sldId id="272" r:id="rId16"/>
    <p:sldId id="281" r:id="rId17"/>
    <p:sldId id="273" r:id="rId18"/>
    <p:sldId id="327" r:id="rId19"/>
    <p:sldId id="265" r:id="rId20"/>
    <p:sldId id="300" r:id="rId21"/>
    <p:sldId id="317" r:id="rId22"/>
    <p:sldId id="267" r:id="rId23"/>
    <p:sldId id="276" r:id="rId24"/>
    <p:sldId id="297" r:id="rId25"/>
    <p:sldId id="303" r:id="rId26"/>
    <p:sldId id="304" r:id="rId27"/>
    <p:sldId id="305" r:id="rId28"/>
    <p:sldId id="275" r:id="rId29"/>
    <p:sldId id="295" r:id="rId30"/>
    <p:sldId id="296" r:id="rId31"/>
    <p:sldId id="277" r:id="rId32"/>
    <p:sldId id="294" r:id="rId33"/>
    <p:sldId id="278" r:id="rId34"/>
    <p:sldId id="298" r:id="rId35"/>
    <p:sldId id="299" r:id="rId36"/>
    <p:sldId id="280" r:id="rId37"/>
    <p:sldId id="315" r:id="rId38"/>
    <p:sldId id="274"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4" autoAdjust="0"/>
    <p:restoredTop sz="94676" autoAdjust="0"/>
  </p:normalViewPr>
  <p:slideViewPr>
    <p:cSldViewPr>
      <p:cViewPr>
        <p:scale>
          <a:sx n="100" d="100"/>
          <a:sy n="100" d="100"/>
        </p:scale>
        <p:origin x="-1932" y="-31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31E265-DCBA-48BC-88E4-446E88C6E69E}" type="datetimeFigureOut">
              <a:rPr lang="en-US" smtClean="0"/>
              <a:t>7/7/2015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3E0982-8097-4797-9937-243512131B94}" type="slidenum">
              <a:rPr lang="en-US" smtClean="0"/>
              <a:t>‹#›</a:t>
            </a:fld>
            <a:endParaRPr lang="en-US"/>
          </a:p>
        </p:txBody>
      </p:sp>
    </p:spTree>
    <p:extLst>
      <p:ext uri="{BB962C8B-B14F-4D97-AF65-F5344CB8AC3E}">
        <p14:creationId xmlns:p14="http://schemas.microsoft.com/office/powerpoint/2010/main" val="3632522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E0982-8097-4797-9937-243512131B94}" type="slidenum">
              <a:rPr lang="en-US" smtClean="0"/>
              <a:t>11</a:t>
            </a:fld>
            <a:endParaRPr lang="en-US"/>
          </a:p>
        </p:txBody>
      </p:sp>
    </p:spTree>
    <p:extLst>
      <p:ext uri="{BB962C8B-B14F-4D97-AF65-F5344CB8AC3E}">
        <p14:creationId xmlns:p14="http://schemas.microsoft.com/office/powerpoint/2010/main" val="605981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E0982-8097-4797-9937-243512131B94}" type="slidenum">
              <a:rPr lang="en-US" smtClean="0"/>
              <a:t>24</a:t>
            </a:fld>
            <a:endParaRPr lang="en-US"/>
          </a:p>
        </p:txBody>
      </p:sp>
    </p:spTree>
    <p:extLst>
      <p:ext uri="{BB962C8B-B14F-4D97-AF65-F5344CB8AC3E}">
        <p14:creationId xmlns:p14="http://schemas.microsoft.com/office/powerpoint/2010/main" val="605981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E0982-8097-4797-9937-243512131B94}" type="slidenum">
              <a:rPr lang="en-US" smtClean="0"/>
              <a:t>25</a:t>
            </a:fld>
            <a:endParaRPr lang="en-US"/>
          </a:p>
        </p:txBody>
      </p:sp>
    </p:spTree>
    <p:extLst>
      <p:ext uri="{BB962C8B-B14F-4D97-AF65-F5344CB8AC3E}">
        <p14:creationId xmlns:p14="http://schemas.microsoft.com/office/powerpoint/2010/main" val="605981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E0982-8097-4797-9937-243512131B94}" type="slidenum">
              <a:rPr lang="en-US" smtClean="0"/>
              <a:t>26</a:t>
            </a:fld>
            <a:endParaRPr lang="en-US"/>
          </a:p>
        </p:txBody>
      </p:sp>
    </p:spTree>
    <p:extLst>
      <p:ext uri="{BB962C8B-B14F-4D97-AF65-F5344CB8AC3E}">
        <p14:creationId xmlns:p14="http://schemas.microsoft.com/office/powerpoint/2010/main" val="605981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E0982-8097-4797-9937-243512131B94}" type="slidenum">
              <a:rPr lang="en-US" smtClean="0"/>
              <a:t>27</a:t>
            </a:fld>
            <a:endParaRPr lang="en-US"/>
          </a:p>
        </p:txBody>
      </p:sp>
    </p:spTree>
    <p:extLst>
      <p:ext uri="{BB962C8B-B14F-4D97-AF65-F5344CB8AC3E}">
        <p14:creationId xmlns:p14="http://schemas.microsoft.com/office/powerpoint/2010/main" val="605981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E0982-8097-4797-9937-243512131B94}" type="slidenum">
              <a:rPr lang="en-US" smtClean="0"/>
              <a:t>28</a:t>
            </a:fld>
            <a:endParaRPr lang="en-US"/>
          </a:p>
        </p:txBody>
      </p:sp>
    </p:spTree>
    <p:extLst>
      <p:ext uri="{BB962C8B-B14F-4D97-AF65-F5344CB8AC3E}">
        <p14:creationId xmlns:p14="http://schemas.microsoft.com/office/powerpoint/2010/main" val="605981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E0982-8097-4797-9937-243512131B94}" type="slidenum">
              <a:rPr lang="en-US" smtClean="0"/>
              <a:t>29</a:t>
            </a:fld>
            <a:endParaRPr lang="en-US"/>
          </a:p>
        </p:txBody>
      </p:sp>
    </p:spTree>
    <p:extLst>
      <p:ext uri="{BB962C8B-B14F-4D97-AF65-F5344CB8AC3E}">
        <p14:creationId xmlns:p14="http://schemas.microsoft.com/office/powerpoint/2010/main" val="605981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E0982-8097-4797-9937-243512131B94}" type="slidenum">
              <a:rPr lang="en-US" smtClean="0"/>
              <a:t>30</a:t>
            </a:fld>
            <a:endParaRPr lang="en-US"/>
          </a:p>
        </p:txBody>
      </p:sp>
    </p:spTree>
    <p:extLst>
      <p:ext uri="{BB962C8B-B14F-4D97-AF65-F5344CB8AC3E}">
        <p14:creationId xmlns:p14="http://schemas.microsoft.com/office/powerpoint/2010/main" val="6059812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E0982-8097-4797-9937-243512131B94}" type="slidenum">
              <a:rPr lang="en-US" smtClean="0"/>
              <a:t>31</a:t>
            </a:fld>
            <a:endParaRPr lang="en-US"/>
          </a:p>
        </p:txBody>
      </p:sp>
    </p:spTree>
    <p:extLst>
      <p:ext uri="{BB962C8B-B14F-4D97-AF65-F5344CB8AC3E}">
        <p14:creationId xmlns:p14="http://schemas.microsoft.com/office/powerpoint/2010/main" val="605981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E0982-8097-4797-9937-243512131B94}" type="slidenum">
              <a:rPr lang="en-US" smtClean="0"/>
              <a:t>32</a:t>
            </a:fld>
            <a:endParaRPr lang="en-US"/>
          </a:p>
        </p:txBody>
      </p:sp>
    </p:spTree>
    <p:extLst>
      <p:ext uri="{BB962C8B-B14F-4D97-AF65-F5344CB8AC3E}">
        <p14:creationId xmlns:p14="http://schemas.microsoft.com/office/powerpoint/2010/main" val="6059812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E0982-8097-4797-9937-243512131B94}" type="slidenum">
              <a:rPr lang="en-US" smtClean="0"/>
              <a:t>33</a:t>
            </a:fld>
            <a:endParaRPr lang="en-US"/>
          </a:p>
        </p:txBody>
      </p:sp>
    </p:spTree>
    <p:extLst>
      <p:ext uri="{BB962C8B-B14F-4D97-AF65-F5344CB8AC3E}">
        <p14:creationId xmlns:p14="http://schemas.microsoft.com/office/powerpoint/2010/main" val="605981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E0982-8097-4797-9937-243512131B94}" type="slidenum">
              <a:rPr lang="en-US" smtClean="0"/>
              <a:t>12</a:t>
            </a:fld>
            <a:endParaRPr lang="en-US"/>
          </a:p>
        </p:txBody>
      </p:sp>
    </p:spTree>
    <p:extLst>
      <p:ext uri="{BB962C8B-B14F-4D97-AF65-F5344CB8AC3E}">
        <p14:creationId xmlns:p14="http://schemas.microsoft.com/office/powerpoint/2010/main" val="605981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E0982-8097-4797-9937-243512131B94}" type="slidenum">
              <a:rPr lang="en-US" smtClean="0"/>
              <a:t>34</a:t>
            </a:fld>
            <a:endParaRPr lang="en-US"/>
          </a:p>
        </p:txBody>
      </p:sp>
    </p:spTree>
    <p:extLst>
      <p:ext uri="{BB962C8B-B14F-4D97-AF65-F5344CB8AC3E}">
        <p14:creationId xmlns:p14="http://schemas.microsoft.com/office/powerpoint/2010/main" val="6059812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E0982-8097-4797-9937-243512131B94}" type="slidenum">
              <a:rPr lang="en-US" smtClean="0"/>
              <a:t>35</a:t>
            </a:fld>
            <a:endParaRPr lang="en-US"/>
          </a:p>
        </p:txBody>
      </p:sp>
    </p:spTree>
    <p:extLst>
      <p:ext uri="{BB962C8B-B14F-4D97-AF65-F5344CB8AC3E}">
        <p14:creationId xmlns:p14="http://schemas.microsoft.com/office/powerpoint/2010/main" val="605981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E0982-8097-4797-9937-243512131B94}" type="slidenum">
              <a:rPr lang="en-US" smtClean="0"/>
              <a:t>36</a:t>
            </a:fld>
            <a:endParaRPr lang="en-US"/>
          </a:p>
        </p:txBody>
      </p:sp>
    </p:spTree>
    <p:extLst>
      <p:ext uri="{BB962C8B-B14F-4D97-AF65-F5344CB8AC3E}">
        <p14:creationId xmlns:p14="http://schemas.microsoft.com/office/powerpoint/2010/main" val="605981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E0982-8097-4797-9937-243512131B94}" type="slidenum">
              <a:rPr lang="en-US" smtClean="0"/>
              <a:t>37</a:t>
            </a:fld>
            <a:endParaRPr lang="en-US"/>
          </a:p>
        </p:txBody>
      </p:sp>
    </p:spTree>
    <p:extLst>
      <p:ext uri="{BB962C8B-B14F-4D97-AF65-F5344CB8AC3E}">
        <p14:creationId xmlns:p14="http://schemas.microsoft.com/office/powerpoint/2010/main" val="605981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E0982-8097-4797-9937-243512131B94}" type="slidenum">
              <a:rPr lang="en-US" smtClean="0"/>
              <a:t>38</a:t>
            </a:fld>
            <a:endParaRPr lang="en-US"/>
          </a:p>
        </p:txBody>
      </p:sp>
    </p:spTree>
    <p:extLst>
      <p:ext uri="{BB962C8B-B14F-4D97-AF65-F5344CB8AC3E}">
        <p14:creationId xmlns:p14="http://schemas.microsoft.com/office/powerpoint/2010/main" val="605981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E0982-8097-4797-9937-243512131B94}" type="slidenum">
              <a:rPr lang="en-US" smtClean="0"/>
              <a:t>13</a:t>
            </a:fld>
            <a:endParaRPr lang="en-US"/>
          </a:p>
        </p:txBody>
      </p:sp>
    </p:spTree>
    <p:extLst>
      <p:ext uri="{BB962C8B-B14F-4D97-AF65-F5344CB8AC3E}">
        <p14:creationId xmlns:p14="http://schemas.microsoft.com/office/powerpoint/2010/main" val="605981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E0982-8097-4797-9937-243512131B94}" type="slidenum">
              <a:rPr lang="en-US" smtClean="0"/>
              <a:t>14</a:t>
            </a:fld>
            <a:endParaRPr lang="en-US"/>
          </a:p>
        </p:txBody>
      </p:sp>
    </p:spTree>
    <p:extLst>
      <p:ext uri="{BB962C8B-B14F-4D97-AF65-F5344CB8AC3E}">
        <p14:creationId xmlns:p14="http://schemas.microsoft.com/office/powerpoint/2010/main" val="605981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E0982-8097-4797-9937-243512131B94}" type="slidenum">
              <a:rPr lang="en-US" smtClean="0"/>
              <a:t>15</a:t>
            </a:fld>
            <a:endParaRPr lang="en-US"/>
          </a:p>
        </p:txBody>
      </p:sp>
    </p:spTree>
    <p:extLst>
      <p:ext uri="{BB962C8B-B14F-4D97-AF65-F5344CB8AC3E}">
        <p14:creationId xmlns:p14="http://schemas.microsoft.com/office/powerpoint/2010/main" val="605981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E0982-8097-4797-9937-243512131B94}" type="slidenum">
              <a:rPr lang="en-US" smtClean="0"/>
              <a:t>16</a:t>
            </a:fld>
            <a:endParaRPr lang="en-US"/>
          </a:p>
        </p:txBody>
      </p:sp>
    </p:spTree>
    <p:extLst>
      <p:ext uri="{BB962C8B-B14F-4D97-AF65-F5344CB8AC3E}">
        <p14:creationId xmlns:p14="http://schemas.microsoft.com/office/powerpoint/2010/main" val="605981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E0982-8097-4797-9937-243512131B94}" type="slidenum">
              <a:rPr lang="en-US" smtClean="0"/>
              <a:t>17</a:t>
            </a:fld>
            <a:endParaRPr lang="en-US"/>
          </a:p>
        </p:txBody>
      </p:sp>
    </p:spTree>
    <p:extLst>
      <p:ext uri="{BB962C8B-B14F-4D97-AF65-F5344CB8AC3E}">
        <p14:creationId xmlns:p14="http://schemas.microsoft.com/office/powerpoint/2010/main" val="605981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E0982-8097-4797-9937-243512131B94}" type="slidenum">
              <a:rPr lang="en-US" smtClean="0"/>
              <a:t>18</a:t>
            </a:fld>
            <a:endParaRPr lang="en-US"/>
          </a:p>
        </p:txBody>
      </p:sp>
    </p:spTree>
    <p:extLst>
      <p:ext uri="{BB962C8B-B14F-4D97-AF65-F5344CB8AC3E}">
        <p14:creationId xmlns:p14="http://schemas.microsoft.com/office/powerpoint/2010/main" val="605981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E0982-8097-4797-9937-243512131B94}" type="slidenum">
              <a:rPr lang="en-US" smtClean="0"/>
              <a:t>23</a:t>
            </a:fld>
            <a:endParaRPr lang="en-US"/>
          </a:p>
        </p:txBody>
      </p:sp>
    </p:spTree>
    <p:extLst>
      <p:ext uri="{BB962C8B-B14F-4D97-AF65-F5344CB8AC3E}">
        <p14:creationId xmlns:p14="http://schemas.microsoft.com/office/powerpoint/2010/main" val="605981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2"/>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E8016DA-133D-4B14-9776-21F06B8E9D59}" type="datetimeFigureOut">
              <a:rPr lang="en-US" smtClean="0"/>
              <a:t>7/7/2015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A79C4C-C43E-4BFF-85D4-1AF41CE3C3B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8016DA-133D-4B14-9776-21F06B8E9D59}" type="datetimeFigureOut">
              <a:rPr lang="en-US" smtClean="0"/>
              <a:t>7/7/2015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A79C4C-C43E-4BFF-85D4-1AF41CE3C3B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8016DA-133D-4B14-9776-21F06B8E9D59}" type="datetimeFigureOut">
              <a:rPr lang="en-US" smtClean="0"/>
              <a:t>7/7/2015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A79C4C-C43E-4BFF-85D4-1AF41CE3C3B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8016DA-133D-4B14-9776-21F06B8E9D59}" type="datetimeFigureOut">
              <a:rPr lang="en-US" smtClean="0"/>
              <a:t>7/7/2015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A79C4C-C43E-4BFF-85D4-1AF41CE3C3B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8016DA-133D-4B14-9776-21F06B8E9D59}" type="datetimeFigureOut">
              <a:rPr lang="en-US" smtClean="0"/>
              <a:t>7/7/2015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A79C4C-C43E-4BFF-85D4-1AF41CE3C3B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E8016DA-133D-4B14-9776-21F06B8E9D59}" type="datetimeFigureOut">
              <a:rPr lang="en-US" smtClean="0"/>
              <a:t>7/7/2015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A79C4C-C43E-4BFF-85D4-1AF41CE3C3B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8016DA-133D-4B14-9776-21F06B8E9D59}" type="datetimeFigureOut">
              <a:rPr lang="en-US" smtClean="0"/>
              <a:t>7/7/2015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A79C4C-C43E-4BFF-85D4-1AF41CE3C3B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8016DA-133D-4B14-9776-21F06B8E9D59}" type="datetimeFigureOut">
              <a:rPr lang="en-US" smtClean="0"/>
              <a:t>7/7/2015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A79C4C-C43E-4BFF-85D4-1AF41CE3C3B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8016DA-133D-4B14-9776-21F06B8E9D59}" type="datetimeFigureOut">
              <a:rPr lang="en-US" smtClean="0"/>
              <a:t>7/7/2015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A79C4C-C43E-4BFF-85D4-1AF41CE3C3B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800"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8016DA-133D-4B14-9776-21F06B8E9D59}" type="datetimeFigureOut">
              <a:rPr lang="en-US" smtClean="0"/>
              <a:t>7/7/2015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A79C4C-C43E-4BFF-85D4-1AF41CE3C3B8}"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BE8016DA-133D-4B14-9776-21F06B8E9D59}" type="datetimeFigureOut">
              <a:rPr lang="en-US" smtClean="0"/>
              <a:t>7/7/2015</a:t>
            </a:fld>
            <a:endParaRPr lang="en-US"/>
          </a:p>
        </p:txBody>
      </p:sp>
      <p:sp>
        <p:nvSpPr>
          <p:cNvPr id="9" name="Slide Number Placeholder 8"/>
          <p:cNvSpPr>
            <a:spLocks noGrp="1"/>
          </p:cNvSpPr>
          <p:nvPr>
            <p:ph type="sldNum" sz="quarter" idx="11"/>
          </p:nvPr>
        </p:nvSpPr>
        <p:spPr/>
        <p:txBody>
          <a:bodyPr/>
          <a:lstStyle/>
          <a:p>
            <a:fld id="{A1A79C4C-C43E-4BFF-85D4-1AF41CE3C3B8}"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A1A79C4C-C43E-4BFF-85D4-1AF41CE3C3B8}" type="slidenum">
              <a:rPr lang="en-US" smtClean="0"/>
              <a:t>‹#›</a:t>
            </a:fld>
            <a:endParaRPr lang="en-US"/>
          </a:p>
        </p:txBody>
      </p:sp>
      <p:sp>
        <p:nvSpPr>
          <p:cNvPr id="5" name="Footer Placeholder 4"/>
          <p:cNvSpPr>
            <a:spLocks noGrp="1"/>
          </p:cNvSpPr>
          <p:nvPr>
            <p:ph type="ftr" sz="quarter" idx="3"/>
          </p:nvPr>
        </p:nvSpPr>
        <p:spPr>
          <a:xfrm rot="16200000">
            <a:off x="7586911"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2"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BE8016DA-133D-4B14-9776-21F06B8E9D59}" type="datetimeFigureOut">
              <a:rPr lang="en-US" smtClean="0"/>
              <a:t>7/7/2015</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jpe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4.png"/><Relationship Id="rId9"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3.jpeg"/><Relationship Id="rId7"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0.jpe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jpeg"/><Relationship Id="rId7"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52398" y="129916"/>
            <a:ext cx="7948149" cy="6409346"/>
          </a:xfrm>
          <a:prstGeom prst="rect">
            <a:avLst/>
          </a:prstGeom>
        </p:spPr>
      </p:pic>
      <p:sp>
        <p:nvSpPr>
          <p:cNvPr id="2" name="Title 1"/>
          <p:cNvSpPr>
            <a:spLocks noGrp="1"/>
          </p:cNvSpPr>
          <p:nvPr>
            <p:ph type="ctrTitle"/>
          </p:nvPr>
        </p:nvSpPr>
        <p:spPr>
          <a:xfrm>
            <a:off x="0" y="1981200"/>
            <a:ext cx="8458200" cy="813574"/>
          </a:xfrm>
        </p:spPr>
        <p:txBody>
          <a:bodyPr/>
          <a:lstStyle/>
          <a:p>
            <a:pPr algn="ctr"/>
            <a:r>
              <a:rPr lang="en-US" sz="5400" dirty="0" smtClean="0"/>
              <a:t>Dynamic Air Technology, Inc.</a:t>
            </a:r>
            <a:endParaRPr lang="en-US" sz="5400" dirty="0"/>
          </a:p>
        </p:txBody>
      </p:sp>
      <p:sp>
        <p:nvSpPr>
          <p:cNvPr id="3" name="Subtitle 2"/>
          <p:cNvSpPr>
            <a:spLocks noGrp="1"/>
          </p:cNvSpPr>
          <p:nvPr>
            <p:ph type="subTitle" idx="1"/>
          </p:nvPr>
        </p:nvSpPr>
        <p:spPr>
          <a:xfrm>
            <a:off x="0" y="2715399"/>
            <a:ext cx="8458200" cy="435429"/>
          </a:xfrm>
        </p:spPr>
        <p:txBody>
          <a:bodyPr>
            <a:normAutofit lnSpcReduction="10000"/>
          </a:bodyPr>
          <a:lstStyle/>
          <a:p>
            <a:pPr algn="ctr"/>
            <a:r>
              <a:rPr lang="en-US" sz="2400" b="1" dirty="0" smtClean="0"/>
              <a:t>Manufacturers of custom air-handling equipment</a:t>
            </a:r>
            <a:endParaRPr lang="en-US" sz="2400" b="1" dirty="0"/>
          </a:p>
        </p:txBody>
      </p:sp>
      <p:sp>
        <p:nvSpPr>
          <p:cNvPr id="4" name="Subtitle 2"/>
          <p:cNvSpPr txBox="1">
            <a:spLocks/>
          </p:cNvSpPr>
          <p:nvPr/>
        </p:nvSpPr>
        <p:spPr>
          <a:xfrm>
            <a:off x="6629400" y="6400800"/>
            <a:ext cx="1828800" cy="457200"/>
          </a:xfrm>
          <a:prstGeom prst="rect">
            <a:avLst/>
          </a:prstGeom>
        </p:spPr>
        <p:txBody>
          <a:bodyPr vert="horz" lIns="91440" tIns="45720" rIns="91440" bIns="45720" rtlCol="0" anchor="t">
            <a:normAutofit/>
          </a:bodyPr>
          <a:lstStyle>
            <a:lvl1pPr marL="0" indent="0" algn="l"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3"/>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4"/>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5"/>
              </a:buClr>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2"/>
              </a:buClr>
              <a:buFont typeface="Arial" pitchFamily="34"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9pPr>
          </a:lstStyle>
          <a:p>
            <a:r>
              <a:rPr lang="en-US" sz="2400" dirty="0" smtClean="0"/>
              <a:t>General Data</a:t>
            </a:r>
            <a:endParaRPr lang="en-US" sz="2400" dirty="0"/>
          </a:p>
        </p:txBody>
      </p:sp>
      <p:sp>
        <p:nvSpPr>
          <p:cNvPr id="5" name="TextBox 4"/>
          <p:cNvSpPr txBox="1"/>
          <p:nvPr/>
        </p:nvSpPr>
        <p:spPr>
          <a:xfrm>
            <a:off x="0" y="3150828"/>
            <a:ext cx="8458200" cy="276999"/>
          </a:xfrm>
          <a:prstGeom prst="rect">
            <a:avLst/>
          </a:prstGeom>
          <a:noFill/>
        </p:spPr>
        <p:txBody>
          <a:bodyPr wrap="square" rtlCol="0">
            <a:spAutoFit/>
          </a:bodyPr>
          <a:lstStyle/>
          <a:p>
            <a:pPr algn="ctr"/>
            <a:r>
              <a:rPr lang="en-US" sz="1200" b="1" dirty="0" smtClean="0"/>
              <a:t>708 N Vincent Ave. Covina, California 91722 • Phone: (626) 967 -7273 • Fax: (626) 967 -7221  </a:t>
            </a:r>
            <a:endParaRPr lang="en-US" sz="1200" b="1" dirty="0"/>
          </a:p>
        </p:txBody>
      </p:sp>
      <p:pic>
        <p:nvPicPr>
          <p:cNvPr id="6" name="Picture 2" descr="C:\Users\RichL\Desktop\Work\Logo\logo2.jpg"/>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2398" y="108145"/>
            <a:ext cx="1113503" cy="3367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descr="etl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398" y="6248400"/>
            <a:ext cx="76546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C:\Users\RichL\Desktop\Work\Dave's Work\Brochure\Pictures\made in usa.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82987" y="53004"/>
            <a:ext cx="905396" cy="636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1981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12"/>
          <a:stretch/>
        </p:blipFill>
        <p:spPr bwMode="auto">
          <a:xfrm>
            <a:off x="0" y="0"/>
            <a:ext cx="864196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9934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RichL\Desktop\Work\Logo\logo2.jpg"/>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2398" y="108145"/>
            <a:ext cx="1113503" cy="3367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descr="etl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398" y="6248400"/>
            <a:ext cx="76546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535130" y="134291"/>
            <a:ext cx="7620000" cy="780109"/>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Make-up air unit</a:t>
            </a:r>
            <a:endParaRPr lang="en-US"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1" name="TextBox 10"/>
          <p:cNvSpPr txBox="1"/>
          <p:nvPr/>
        </p:nvSpPr>
        <p:spPr>
          <a:xfrm>
            <a:off x="388506" y="1284125"/>
            <a:ext cx="7914152" cy="369332"/>
          </a:xfrm>
          <a:prstGeom prst="rect">
            <a:avLst/>
          </a:prstGeom>
          <a:noFill/>
        </p:spPr>
        <p:txBody>
          <a:bodyPr wrap="square" rtlCol="0">
            <a:spAutoFit/>
          </a:bodyPr>
          <a:lstStyle/>
          <a:p>
            <a:r>
              <a:rPr lang="en-US" dirty="0" smtClean="0"/>
              <a:t>MAUs are units meant for cooling, ventilation, and single or multiple stage heating.</a:t>
            </a:r>
            <a:endParaRPr lang="en-US" dirty="0"/>
          </a:p>
        </p:txBody>
      </p:sp>
      <p:sp>
        <p:nvSpPr>
          <p:cNvPr id="15" name="TextBox 14"/>
          <p:cNvSpPr txBox="1"/>
          <p:nvPr/>
        </p:nvSpPr>
        <p:spPr>
          <a:xfrm>
            <a:off x="704144" y="1871821"/>
            <a:ext cx="7598514" cy="1077218"/>
          </a:xfrm>
          <a:prstGeom prst="rect">
            <a:avLst/>
          </a:prstGeom>
          <a:noFill/>
        </p:spPr>
        <p:txBody>
          <a:bodyPr wrap="square" rtlCol="0">
            <a:spAutoFit/>
          </a:bodyPr>
          <a:lstStyle/>
          <a:p>
            <a:pPr algn="ctr"/>
            <a:r>
              <a:rPr lang="en-US" sz="1600" b="1" dirty="0" smtClean="0"/>
              <a:t>Notes</a:t>
            </a:r>
          </a:p>
          <a:p>
            <a:pPr marL="285750" indent="-285750">
              <a:buFont typeface="Arial" pitchFamily="34" charset="0"/>
              <a:buChar char="•"/>
            </a:pPr>
            <a:r>
              <a:rPr lang="en-US" sz="1600" dirty="0" smtClean="0"/>
              <a:t>All of DAT’s units are custom built and can have any type of cooling or heating applications in any combination.</a:t>
            </a:r>
          </a:p>
          <a:p>
            <a:pPr marL="285750" indent="-285750">
              <a:buFont typeface="Arial" pitchFamily="34" charset="0"/>
              <a:buChar char="•"/>
            </a:pPr>
            <a:r>
              <a:rPr lang="en-US" sz="1600" dirty="0" smtClean="0"/>
              <a:t>Types of heating components can be found in later slides</a:t>
            </a:r>
            <a:endParaRPr lang="en-US" sz="1600" dirty="0"/>
          </a:p>
        </p:txBody>
      </p:sp>
      <p:pic>
        <p:nvPicPr>
          <p:cNvPr id="8194" name="Picture 2" descr="mau"/>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398" y="3276600"/>
            <a:ext cx="4823292" cy="2289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8195" name="Picture 3" descr="C:\Users\RichL\Desktop\SAM_2587.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613" r="13201" b="6802"/>
          <a:stretch/>
        </p:blipFill>
        <p:spPr bwMode="auto">
          <a:xfrm>
            <a:off x="5453849" y="3276600"/>
            <a:ext cx="2729473"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458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RichL\Desktop\Work\Logo\logo2.jpg"/>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2398" y="108145"/>
            <a:ext cx="1113503" cy="3367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descr="etl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398" y="6248400"/>
            <a:ext cx="76546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535130" y="134291"/>
            <a:ext cx="7620000" cy="780109"/>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Multi-Zone Unit</a:t>
            </a:r>
            <a:endParaRPr lang="en-US" sz="4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1" name="TextBox 10"/>
          <p:cNvSpPr txBox="1"/>
          <p:nvPr/>
        </p:nvSpPr>
        <p:spPr>
          <a:xfrm>
            <a:off x="388506" y="1284125"/>
            <a:ext cx="7914152" cy="523220"/>
          </a:xfrm>
          <a:prstGeom prst="rect">
            <a:avLst/>
          </a:prstGeom>
          <a:noFill/>
        </p:spPr>
        <p:txBody>
          <a:bodyPr wrap="square" rtlCol="0">
            <a:spAutoFit/>
          </a:bodyPr>
          <a:lstStyle/>
          <a:p>
            <a:r>
              <a:rPr lang="en-US" sz="1400" dirty="0" smtClean="0"/>
              <a:t>Multi-zone units consist of multi-zone dampers which distribute air to several smaller ducts rather than one large duct. The following is a double-deck multi-zone unit built for Cypress College.</a:t>
            </a:r>
            <a:endParaRPr lang="en-US" sz="1400" dirty="0"/>
          </a:p>
        </p:txBody>
      </p:sp>
      <p:pic>
        <p:nvPicPr>
          <p:cNvPr id="2050" name="Picture 2" descr="C:\Users\RichL\Desktop\Cypress College\SAM_227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5901" y="2286000"/>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0350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RichL\Desktop\Work\Logo\logo2.jpg"/>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2398" y="108145"/>
            <a:ext cx="1113503" cy="3367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descr="etl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398" y="6248400"/>
            <a:ext cx="76546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535130" y="134291"/>
            <a:ext cx="7620000" cy="780109"/>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Multi-Zone Unit (drawing)</a:t>
            </a:r>
            <a:endParaRPr lang="en-US" sz="3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1" name="TextBox 10"/>
          <p:cNvSpPr txBox="1"/>
          <p:nvPr/>
        </p:nvSpPr>
        <p:spPr>
          <a:xfrm>
            <a:off x="396973" y="760905"/>
            <a:ext cx="7914152" cy="523220"/>
          </a:xfrm>
          <a:prstGeom prst="rect">
            <a:avLst/>
          </a:prstGeom>
          <a:noFill/>
        </p:spPr>
        <p:txBody>
          <a:bodyPr wrap="square" rtlCol="0">
            <a:spAutoFit/>
          </a:bodyPr>
          <a:lstStyle/>
          <a:p>
            <a:r>
              <a:rPr lang="en-US" sz="1400" dirty="0" smtClean="0"/>
              <a:t>The following is the  AutoCAD drawing of the unit found on the previous slide.  The  top is a hot deck while the bottom is a cold deck. The  hot and cold  air then leave through a multi-zone damper.</a:t>
            </a:r>
            <a:endParaRPr lang="en-US" sz="1400" dirty="0"/>
          </a:p>
        </p:txBody>
      </p:sp>
      <p:pic>
        <p:nvPicPr>
          <p:cNvPr id="3074" name="Picture 2"/>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217" r="1112"/>
          <a:stretch/>
        </p:blipFill>
        <p:spPr bwMode="auto">
          <a:xfrm>
            <a:off x="990600" y="1142588"/>
            <a:ext cx="6161314" cy="2997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8200" y="3993100"/>
            <a:ext cx="6165478" cy="275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76729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RichL\Desktop\Work\Logo\logo2.jpg"/>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2398" y="108145"/>
            <a:ext cx="1113503" cy="3367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descr="etl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398" y="6248400"/>
            <a:ext cx="76546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535130" y="134291"/>
            <a:ext cx="7620000" cy="780109"/>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Fan Coil &amp; Fan Filter Units</a:t>
            </a:r>
            <a:endParaRPr lang="en-US" sz="3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1" name="TextBox 10"/>
          <p:cNvSpPr txBox="1"/>
          <p:nvPr/>
        </p:nvSpPr>
        <p:spPr>
          <a:xfrm>
            <a:off x="393372" y="1131725"/>
            <a:ext cx="7751232" cy="369332"/>
          </a:xfrm>
          <a:prstGeom prst="rect">
            <a:avLst/>
          </a:prstGeom>
          <a:noFill/>
        </p:spPr>
        <p:txBody>
          <a:bodyPr wrap="square" rtlCol="0">
            <a:spAutoFit/>
          </a:bodyPr>
          <a:lstStyle/>
          <a:p>
            <a:r>
              <a:rPr lang="en-US" dirty="0" smtClean="0"/>
              <a:t>DAT offers fan coil units and fan filter units that will satisfy customer needs. </a:t>
            </a:r>
          </a:p>
        </p:txBody>
      </p:sp>
      <p:pic>
        <p:nvPicPr>
          <p:cNvPr id="6149" name="Picture 5" descr="C:\Users\RichL\Desktop\UCSD Medical Center\SAM_286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139" t="26250" r="23751" b="20624"/>
          <a:stretch/>
        </p:blipFill>
        <p:spPr bwMode="auto">
          <a:xfrm>
            <a:off x="5595366" y="4156940"/>
            <a:ext cx="2549238" cy="19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3372" y="4156940"/>
            <a:ext cx="4712028" cy="1323439"/>
          </a:xfrm>
          <a:prstGeom prst="rect">
            <a:avLst/>
          </a:prstGeom>
          <a:noFill/>
        </p:spPr>
        <p:txBody>
          <a:bodyPr wrap="square" rtlCol="0">
            <a:spAutoFit/>
          </a:bodyPr>
          <a:lstStyle/>
          <a:p>
            <a:pPr algn="ctr"/>
            <a:r>
              <a:rPr lang="en-US" sz="1600" b="1" dirty="0" smtClean="0"/>
              <a:t>Notes</a:t>
            </a:r>
          </a:p>
          <a:p>
            <a:endParaRPr lang="en-US" sz="1600" dirty="0"/>
          </a:p>
          <a:p>
            <a:pPr marL="285750" indent="-285750">
              <a:buFont typeface="Arial" pitchFamily="34" charset="0"/>
              <a:buChar char="•"/>
            </a:pPr>
            <a:r>
              <a:rPr lang="en-US" sz="1600" dirty="0" smtClean="0"/>
              <a:t>All types of filters with different efficiencies can be used in these units.</a:t>
            </a:r>
          </a:p>
          <a:p>
            <a:pPr marL="285750" indent="-285750">
              <a:buFont typeface="Arial" pitchFamily="34" charset="0"/>
              <a:buChar char="•"/>
            </a:pPr>
            <a:r>
              <a:rPr lang="en-US" sz="1600" dirty="0" smtClean="0"/>
              <a:t>Offered with both AC motors and EC motors.</a:t>
            </a:r>
            <a:endParaRPr lang="en-US" sz="1600" dirty="0"/>
          </a:p>
        </p:txBody>
      </p:sp>
      <p:pic>
        <p:nvPicPr>
          <p:cNvPr id="6151" name="Picture 7" descr="C:\Users\RichL\Desktop\GDMX\2012-12-12_10-15-56_12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8319" r="8333" b="44334"/>
          <a:stretch/>
        </p:blipFill>
        <p:spPr bwMode="auto">
          <a:xfrm>
            <a:off x="126998" y="2057400"/>
            <a:ext cx="8178802" cy="1409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2410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RichL\Desktop\Work\Logo\logo2.jpg"/>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2398" y="108145"/>
            <a:ext cx="1113503" cy="3367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descr="etl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398" y="6248400"/>
            <a:ext cx="76546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535130" y="134291"/>
            <a:ext cx="7620000" cy="780109"/>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Multi Fan</a:t>
            </a:r>
            <a:endParaRPr lang="en-US"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1" name="TextBox 10"/>
          <p:cNvSpPr txBox="1"/>
          <p:nvPr/>
        </p:nvSpPr>
        <p:spPr>
          <a:xfrm>
            <a:off x="393372" y="1131725"/>
            <a:ext cx="7751232" cy="646331"/>
          </a:xfrm>
          <a:prstGeom prst="rect">
            <a:avLst/>
          </a:prstGeom>
          <a:noFill/>
        </p:spPr>
        <p:txBody>
          <a:bodyPr wrap="square" rtlCol="0">
            <a:spAutoFit/>
          </a:bodyPr>
          <a:lstStyle/>
          <a:p>
            <a:r>
              <a:rPr lang="en-US" dirty="0" smtClean="0"/>
              <a:t>DAT builds their own housing for each fan/motor using 12 gauge galvanized steel with a 22 gauge perforated liner covering a 2” thick fiberglass insulation.</a:t>
            </a:r>
            <a:endParaRPr lang="en-US" dirty="0"/>
          </a:p>
        </p:txBody>
      </p:sp>
      <p:sp>
        <p:nvSpPr>
          <p:cNvPr id="15" name="TextBox 14"/>
          <p:cNvSpPr txBox="1"/>
          <p:nvPr/>
        </p:nvSpPr>
        <p:spPr>
          <a:xfrm>
            <a:off x="4409744" y="2057400"/>
            <a:ext cx="4063553" cy="1077218"/>
          </a:xfrm>
          <a:prstGeom prst="rect">
            <a:avLst/>
          </a:prstGeom>
          <a:noFill/>
        </p:spPr>
        <p:txBody>
          <a:bodyPr wrap="square" rtlCol="0">
            <a:spAutoFit/>
          </a:bodyPr>
          <a:lstStyle/>
          <a:p>
            <a:pPr algn="ctr"/>
            <a:r>
              <a:rPr lang="en-US" sz="1600" b="1" dirty="0" smtClean="0"/>
              <a:t>Notes</a:t>
            </a:r>
          </a:p>
          <a:p>
            <a:pPr algn="ctr"/>
            <a:endParaRPr lang="en-US" sz="1600" b="1" dirty="0" smtClean="0"/>
          </a:p>
          <a:p>
            <a:r>
              <a:rPr lang="en-US" sz="1600" dirty="0" smtClean="0"/>
              <a:t>The EC motors which DAT uses in their units have been tested to be more energy efficient.</a:t>
            </a:r>
            <a:endParaRPr lang="en-US" sz="1600" dirty="0"/>
          </a:p>
        </p:txBody>
      </p:sp>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510668" y="3733801"/>
            <a:ext cx="3553317" cy="27622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45141" y="2057400"/>
            <a:ext cx="4255655" cy="1077218"/>
          </a:xfrm>
          <a:prstGeom prst="rect">
            <a:avLst/>
          </a:prstGeom>
          <a:noFill/>
        </p:spPr>
        <p:txBody>
          <a:bodyPr wrap="square" rtlCol="0">
            <a:spAutoFit/>
          </a:bodyPr>
          <a:lstStyle/>
          <a:p>
            <a:pPr algn="ctr"/>
            <a:r>
              <a:rPr lang="en-US" sz="1600" b="1" dirty="0" smtClean="0"/>
              <a:t>Advantages</a:t>
            </a:r>
            <a:endParaRPr lang="en-US" sz="1600" dirty="0" smtClean="0"/>
          </a:p>
          <a:p>
            <a:pPr algn="ctr"/>
            <a:r>
              <a:rPr lang="en-US" sz="1600" dirty="0" smtClean="0"/>
              <a:t>●Lower Power Consumption ● Noise Reduction ● Direct Drive ● Little to no vibration ●Light in weight ● Built in redundancy ● Easy to replace</a:t>
            </a:r>
          </a:p>
        </p:txBody>
      </p:sp>
      <p:cxnSp>
        <p:nvCxnSpPr>
          <p:cNvPr id="3" name="Straight Connector 2"/>
          <p:cNvCxnSpPr/>
          <p:nvPr/>
        </p:nvCxnSpPr>
        <p:spPr>
          <a:xfrm flipV="1">
            <a:off x="4384960" y="2362200"/>
            <a:ext cx="0" cy="772418"/>
          </a:xfrm>
          <a:prstGeom prst="line">
            <a:avLst/>
          </a:prstGeom>
        </p:spPr>
        <p:style>
          <a:lnRef idx="1">
            <a:schemeClr val="accent1"/>
          </a:lnRef>
          <a:fillRef idx="0">
            <a:schemeClr val="accent1"/>
          </a:fillRef>
          <a:effectRef idx="0">
            <a:schemeClr val="accent1"/>
          </a:effectRef>
          <a:fontRef idx="minor">
            <a:schemeClr val="tx1"/>
          </a:fontRef>
        </p:style>
      </p:cxnSp>
      <p:pic>
        <p:nvPicPr>
          <p:cNvPr id="9219" name="Picture 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3359" y="3287018"/>
            <a:ext cx="3917912" cy="3570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69197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RichL\Desktop\Work\Logo\logo2.jpg"/>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2398" y="108145"/>
            <a:ext cx="1113503" cy="3367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descr="etl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398" y="6248400"/>
            <a:ext cx="76546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535130" y="134291"/>
            <a:ext cx="7620000" cy="780109"/>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Multi Fan cont</a:t>
            </a:r>
            <a:r>
              <a:rPr lang="en-US" sz="4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en-US" sz="4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1" name="TextBox 10"/>
          <p:cNvSpPr txBox="1"/>
          <p:nvPr/>
        </p:nvSpPr>
        <p:spPr>
          <a:xfrm>
            <a:off x="361167" y="1676400"/>
            <a:ext cx="4329870" cy="523220"/>
          </a:xfrm>
          <a:prstGeom prst="rect">
            <a:avLst/>
          </a:prstGeom>
          <a:noFill/>
        </p:spPr>
        <p:txBody>
          <a:bodyPr wrap="square" rtlCol="0">
            <a:spAutoFit/>
          </a:bodyPr>
          <a:lstStyle/>
          <a:p>
            <a:r>
              <a:rPr lang="en-US" sz="1400" dirty="0" smtClean="0"/>
              <a:t>DAT carries a variety of EC motors and fans.  The following are general specifications of ECM capability.</a:t>
            </a:r>
            <a:endParaRPr lang="en-US" sz="1400" dirty="0"/>
          </a:p>
        </p:txBody>
      </p:sp>
      <p:sp>
        <p:nvSpPr>
          <p:cNvPr id="13" name="TextBox 12"/>
          <p:cNvSpPr txBox="1"/>
          <p:nvPr/>
        </p:nvSpPr>
        <p:spPr>
          <a:xfrm>
            <a:off x="293208" y="2472090"/>
            <a:ext cx="1524000" cy="307777"/>
          </a:xfrm>
          <a:prstGeom prst="rect">
            <a:avLst/>
          </a:prstGeom>
          <a:noFill/>
        </p:spPr>
        <p:txBody>
          <a:bodyPr wrap="square" rtlCol="0">
            <a:spAutoFit/>
          </a:bodyPr>
          <a:lstStyle/>
          <a:p>
            <a:r>
              <a:rPr lang="en-US" sz="1400" b="1" dirty="0" smtClean="0"/>
              <a:t>Motor Size</a:t>
            </a:r>
            <a:endParaRPr lang="en-US" sz="1400" b="1" dirty="0"/>
          </a:p>
        </p:txBody>
      </p:sp>
      <p:sp>
        <p:nvSpPr>
          <p:cNvPr id="14" name="TextBox 13"/>
          <p:cNvSpPr txBox="1"/>
          <p:nvPr/>
        </p:nvSpPr>
        <p:spPr>
          <a:xfrm>
            <a:off x="300580" y="3999207"/>
            <a:ext cx="983227" cy="523220"/>
          </a:xfrm>
          <a:prstGeom prst="rect">
            <a:avLst/>
          </a:prstGeom>
          <a:noFill/>
        </p:spPr>
        <p:txBody>
          <a:bodyPr wrap="square" rtlCol="0">
            <a:spAutoFit/>
          </a:bodyPr>
          <a:lstStyle/>
          <a:p>
            <a:r>
              <a:rPr lang="en-US" sz="1400" b="1" dirty="0" smtClean="0"/>
              <a:t>Operating </a:t>
            </a:r>
          </a:p>
          <a:p>
            <a:r>
              <a:rPr lang="en-US" sz="1400" b="1" dirty="0" smtClean="0"/>
              <a:t>Voltages</a:t>
            </a:r>
            <a:endParaRPr lang="en-US" sz="1400" b="1" dirty="0"/>
          </a:p>
        </p:txBody>
      </p:sp>
      <p:sp>
        <p:nvSpPr>
          <p:cNvPr id="16" name="TextBox 15"/>
          <p:cNvSpPr txBox="1"/>
          <p:nvPr/>
        </p:nvSpPr>
        <p:spPr>
          <a:xfrm>
            <a:off x="293208" y="3253579"/>
            <a:ext cx="1524000" cy="307777"/>
          </a:xfrm>
          <a:prstGeom prst="rect">
            <a:avLst/>
          </a:prstGeom>
          <a:noFill/>
        </p:spPr>
        <p:txBody>
          <a:bodyPr wrap="square" rtlCol="0">
            <a:spAutoFit/>
          </a:bodyPr>
          <a:lstStyle/>
          <a:p>
            <a:r>
              <a:rPr lang="en-US" sz="1400" b="1" dirty="0" smtClean="0"/>
              <a:t>Wheel Size</a:t>
            </a:r>
            <a:endParaRPr lang="en-US" sz="1400" b="1" dirty="0"/>
          </a:p>
        </p:txBody>
      </p:sp>
      <p:sp>
        <p:nvSpPr>
          <p:cNvPr id="17" name="Left Brace 16"/>
          <p:cNvSpPr/>
          <p:nvPr/>
        </p:nvSpPr>
        <p:spPr>
          <a:xfrm>
            <a:off x="1347103" y="3917917"/>
            <a:ext cx="533400" cy="6858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2129382" y="2472090"/>
            <a:ext cx="2670074" cy="307777"/>
          </a:xfrm>
          <a:prstGeom prst="rect">
            <a:avLst/>
          </a:prstGeom>
          <a:noFill/>
        </p:spPr>
        <p:txBody>
          <a:bodyPr wrap="square" rtlCol="0">
            <a:spAutoFit/>
          </a:bodyPr>
          <a:lstStyle/>
          <a:p>
            <a:r>
              <a:rPr lang="en-US" sz="1400" dirty="0" smtClean="0"/>
              <a:t>0.5HP to 7.5HP</a:t>
            </a:r>
            <a:endParaRPr lang="en-US" sz="1400" dirty="0"/>
          </a:p>
        </p:txBody>
      </p:sp>
      <p:cxnSp>
        <p:nvCxnSpPr>
          <p:cNvPr id="19" name="Straight Arrow Connector 18"/>
          <p:cNvCxnSpPr/>
          <p:nvPr/>
        </p:nvCxnSpPr>
        <p:spPr>
          <a:xfrm>
            <a:off x="1328053" y="2625978"/>
            <a:ext cx="587477"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342800" y="3415305"/>
            <a:ext cx="587477"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129382" y="3247089"/>
            <a:ext cx="2670074" cy="307777"/>
          </a:xfrm>
          <a:prstGeom prst="rect">
            <a:avLst/>
          </a:prstGeom>
          <a:noFill/>
        </p:spPr>
        <p:txBody>
          <a:bodyPr wrap="square" rtlCol="0">
            <a:spAutoFit/>
          </a:bodyPr>
          <a:lstStyle/>
          <a:p>
            <a:r>
              <a:rPr lang="en-US" sz="1400" dirty="0" smtClean="0"/>
              <a:t>10 inches to 25 inches</a:t>
            </a:r>
            <a:endParaRPr lang="en-US" sz="1400" dirty="0"/>
          </a:p>
        </p:txBody>
      </p:sp>
      <p:sp>
        <p:nvSpPr>
          <p:cNvPr id="22" name="TextBox 21"/>
          <p:cNvSpPr txBox="1"/>
          <p:nvPr/>
        </p:nvSpPr>
        <p:spPr>
          <a:xfrm>
            <a:off x="1969608" y="3764028"/>
            <a:ext cx="2670074" cy="307777"/>
          </a:xfrm>
          <a:prstGeom prst="rect">
            <a:avLst/>
          </a:prstGeom>
          <a:noFill/>
        </p:spPr>
        <p:txBody>
          <a:bodyPr wrap="square" rtlCol="0">
            <a:spAutoFit/>
          </a:bodyPr>
          <a:lstStyle/>
          <a:p>
            <a:r>
              <a:rPr lang="en-US" sz="1400" dirty="0" smtClean="0"/>
              <a:t>120 v. / 1ph. / 60Hz</a:t>
            </a:r>
            <a:endParaRPr lang="en-US" sz="1400" dirty="0"/>
          </a:p>
        </p:txBody>
      </p:sp>
      <p:sp>
        <p:nvSpPr>
          <p:cNvPr id="23" name="TextBox 22"/>
          <p:cNvSpPr txBox="1"/>
          <p:nvPr/>
        </p:nvSpPr>
        <p:spPr>
          <a:xfrm>
            <a:off x="1969608" y="4380207"/>
            <a:ext cx="2743200" cy="738664"/>
          </a:xfrm>
          <a:prstGeom prst="rect">
            <a:avLst/>
          </a:prstGeom>
          <a:noFill/>
        </p:spPr>
        <p:txBody>
          <a:bodyPr wrap="square" rtlCol="0">
            <a:spAutoFit/>
          </a:bodyPr>
          <a:lstStyle/>
          <a:p>
            <a:r>
              <a:rPr lang="en-US" sz="1400" dirty="0" smtClean="0"/>
              <a:t>208-230v, 460v </a:t>
            </a:r>
            <a:r>
              <a:rPr lang="en-US" sz="1400" dirty="0"/>
              <a:t>/ 1ph. / 60 </a:t>
            </a:r>
            <a:r>
              <a:rPr lang="en-US" sz="1400" dirty="0" smtClean="0"/>
              <a:t>Hz     208-230v, 460v </a:t>
            </a:r>
            <a:r>
              <a:rPr lang="en-US" sz="1400" dirty="0"/>
              <a:t>/ </a:t>
            </a:r>
            <a:r>
              <a:rPr lang="en-US" sz="1400" dirty="0" smtClean="0"/>
              <a:t>3ph</a:t>
            </a:r>
            <a:r>
              <a:rPr lang="en-US" sz="1400" dirty="0"/>
              <a:t>. / 60 Hz</a:t>
            </a:r>
          </a:p>
          <a:p>
            <a:endParaRPr lang="en-US" sz="1400" dirty="0"/>
          </a:p>
        </p:txBody>
      </p:sp>
      <p:cxnSp>
        <p:nvCxnSpPr>
          <p:cNvPr id="4" name="Straight Connector 3"/>
          <p:cNvCxnSpPr/>
          <p:nvPr/>
        </p:nvCxnSpPr>
        <p:spPr>
          <a:xfrm>
            <a:off x="4639682" y="1524000"/>
            <a:ext cx="0" cy="38100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963886" y="1676400"/>
            <a:ext cx="3352800" cy="3754874"/>
          </a:xfrm>
          <a:prstGeom prst="rect">
            <a:avLst/>
          </a:prstGeom>
          <a:noFill/>
        </p:spPr>
        <p:txBody>
          <a:bodyPr wrap="square" rtlCol="0">
            <a:spAutoFit/>
          </a:bodyPr>
          <a:lstStyle/>
          <a:p>
            <a:pPr algn="ctr"/>
            <a:r>
              <a:rPr lang="en-US" sz="1400" b="1" dirty="0" smtClean="0"/>
              <a:t>Notes</a:t>
            </a:r>
          </a:p>
          <a:p>
            <a:pPr algn="ctr"/>
            <a:endParaRPr lang="en-US" sz="1400" b="1" dirty="0"/>
          </a:p>
          <a:p>
            <a:r>
              <a:rPr lang="en-US" sz="1400" dirty="0" smtClean="0"/>
              <a:t>There are many possible controls for the </a:t>
            </a:r>
            <a:r>
              <a:rPr lang="en-US" sz="1400" dirty="0" smtClean="0"/>
              <a:t>Multi Fan Unit</a:t>
            </a:r>
            <a:r>
              <a:rPr lang="en-US" sz="1400" dirty="0" smtClean="0"/>
              <a:t>.</a:t>
            </a:r>
          </a:p>
          <a:p>
            <a:endParaRPr lang="en-US" sz="1400" dirty="0"/>
          </a:p>
          <a:p>
            <a:pPr marL="285750" indent="-285750">
              <a:buFont typeface="Arial" pitchFamily="34" charset="0"/>
              <a:buChar char="•"/>
            </a:pPr>
            <a:r>
              <a:rPr lang="en-US" sz="1400" dirty="0" smtClean="0"/>
              <a:t>Indicator lights can be programmed that will show which fans are running.</a:t>
            </a:r>
          </a:p>
          <a:p>
            <a:pPr marL="285750" indent="-285750">
              <a:buFont typeface="Arial" pitchFamily="34" charset="0"/>
              <a:buChar char="•"/>
            </a:pPr>
            <a:endParaRPr lang="en-US" sz="1400" dirty="0"/>
          </a:p>
          <a:p>
            <a:pPr marL="285750" indent="-285750">
              <a:buFont typeface="Arial" pitchFamily="34" charset="0"/>
              <a:buChar char="•"/>
            </a:pPr>
            <a:r>
              <a:rPr lang="en-US" sz="1400" dirty="0" smtClean="0"/>
              <a:t>It is possible to set up the </a:t>
            </a:r>
            <a:r>
              <a:rPr lang="en-US" sz="1400" dirty="0" smtClean="0"/>
              <a:t>MFU </a:t>
            </a:r>
            <a:r>
              <a:rPr lang="en-US" sz="1400" dirty="0" smtClean="0"/>
              <a:t>so that a couple of the fans act as reserves and only go on in the case another fain fails.</a:t>
            </a:r>
          </a:p>
          <a:p>
            <a:pPr marL="285750" indent="-285750">
              <a:buFont typeface="Arial" pitchFamily="34" charset="0"/>
              <a:buChar char="•"/>
            </a:pPr>
            <a:endParaRPr lang="en-US" sz="1400" dirty="0"/>
          </a:p>
          <a:p>
            <a:pPr marL="285750" indent="-285750">
              <a:buFont typeface="Arial" pitchFamily="34" charset="0"/>
              <a:buChar char="•"/>
            </a:pPr>
            <a:r>
              <a:rPr lang="en-US" sz="1400" dirty="0" smtClean="0"/>
              <a:t>The EC motors do not require VFD’s but rather a 4-20 mA or 0-10 DC signal.</a:t>
            </a:r>
          </a:p>
          <a:p>
            <a:pPr marL="285750" indent="-285750">
              <a:buFont typeface="Arial" pitchFamily="34" charset="0"/>
              <a:buChar char="•"/>
            </a:pPr>
            <a:endParaRPr lang="en-US" sz="1400" dirty="0"/>
          </a:p>
          <a:p>
            <a:pPr marL="285750" indent="-285750">
              <a:buFont typeface="Arial" pitchFamily="34" charset="0"/>
              <a:buChar char="•"/>
            </a:pPr>
            <a:endParaRPr lang="en-US" sz="1400" dirty="0" smtClean="0"/>
          </a:p>
          <a:p>
            <a:endParaRPr lang="en-US" sz="1400" dirty="0"/>
          </a:p>
        </p:txBody>
      </p:sp>
    </p:spTree>
    <p:extLst>
      <p:ext uri="{BB962C8B-B14F-4D97-AF65-F5344CB8AC3E}">
        <p14:creationId xmlns:p14="http://schemas.microsoft.com/office/powerpoint/2010/main" val="23605352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RichL\Desktop\Work\Logo\logo2.jpg"/>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2398" y="108145"/>
            <a:ext cx="1113503" cy="3367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descr="etl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398" y="6248400"/>
            <a:ext cx="76546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535130" y="134291"/>
            <a:ext cx="7620000" cy="780109"/>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Internal components</a:t>
            </a:r>
            <a:endParaRPr lang="en-US" sz="4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2" name="Text Box 2"/>
          <p:cNvSpPr txBox="1">
            <a:spLocks noChangeArrowheads="1"/>
          </p:cNvSpPr>
          <p:nvPr/>
        </p:nvSpPr>
        <p:spPr bwMode="auto">
          <a:xfrm>
            <a:off x="2017391" y="840130"/>
            <a:ext cx="1887537" cy="258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Times New Roman" pitchFamily="18" charset="0"/>
                <a:cs typeface="Arial" pitchFamily="34" charset="0"/>
              </a:rPr>
              <a:t>Fans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Text Box 3"/>
          <p:cNvSpPr txBox="1">
            <a:spLocks noChangeArrowheads="1"/>
          </p:cNvSpPr>
          <p:nvPr/>
        </p:nvSpPr>
        <p:spPr bwMode="auto">
          <a:xfrm>
            <a:off x="1473605" y="1097870"/>
            <a:ext cx="4292988" cy="13636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Pts val="1200"/>
              <a:buFont typeface="Symbol" pitchFamily="18" charset="2"/>
              <a:buChar char="·"/>
              <a:tabLst/>
            </a:pPr>
            <a:r>
              <a:rPr kumimoji="0" lang="en-US" sz="1300" b="0" i="0" u="none" strike="noStrike" cap="none" normalizeH="0" baseline="0" dirty="0" smtClean="0">
                <a:ln>
                  <a:noFill/>
                </a:ln>
                <a:solidFill>
                  <a:srgbClr val="000000"/>
                </a:solidFill>
                <a:effectLst/>
                <a:latin typeface="Times New Roman" pitchFamily="18" charset="0"/>
                <a:cs typeface="Arial" pitchFamily="34" charset="0"/>
              </a:rPr>
              <a:t> Plenum (Belt &amp; Direct Drive)</a:t>
            </a:r>
          </a:p>
          <a:p>
            <a:pPr marL="0" marR="0" lvl="0" indent="0" algn="l" defTabSz="914400" rtl="0" eaLnBrk="1" fontAlgn="base" latinLnBrk="0" hangingPunct="1">
              <a:lnSpc>
                <a:spcPct val="100000"/>
              </a:lnSpc>
              <a:spcBef>
                <a:spcPct val="0"/>
              </a:spcBef>
              <a:spcAft>
                <a:spcPct val="0"/>
              </a:spcAft>
              <a:buClrTx/>
              <a:buSzPts val="1200"/>
              <a:buFont typeface="Symbol" pitchFamily="18" charset="2"/>
              <a:buChar char="·"/>
              <a:tabLst/>
            </a:pPr>
            <a:r>
              <a:rPr kumimoji="0" lang="en-US" sz="1300" b="0" i="0" u="none" strike="noStrike" cap="none" normalizeH="0" baseline="0" dirty="0" smtClean="0">
                <a:ln>
                  <a:noFill/>
                </a:ln>
                <a:solidFill>
                  <a:srgbClr val="000000"/>
                </a:solidFill>
                <a:effectLst/>
                <a:latin typeface="Times New Roman" pitchFamily="18" charset="0"/>
                <a:cs typeface="Arial" pitchFamily="34" charset="0"/>
              </a:rPr>
              <a:t> DWDI (Airfoil,</a:t>
            </a:r>
            <a:r>
              <a:rPr kumimoji="0" lang="en-US" sz="1300" b="0" i="0" u="none" strike="noStrike" cap="none" normalizeH="0" dirty="0" smtClean="0">
                <a:ln>
                  <a:noFill/>
                </a:ln>
                <a:solidFill>
                  <a:srgbClr val="000000"/>
                </a:solidFill>
                <a:effectLst/>
                <a:latin typeface="Times New Roman" pitchFamily="18" charset="0"/>
                <a:cs typeface="Arial" pitchFamily="34" charset="0"/>
              </a:rPr>
              <a:t> Forward/Backward Curve</a:t>
            </a:r>
            <a:endParaRPr kumimoji="0" lang="en-US" sz="1300" b="0" i="0" u="none" strike="noStrike" cap="none" normalizeH="0" baseline="0" dirty="0" smtClean="0">
              <a:ln>
                <a:noFill/>
              </a:ln>
              <a:solidFill>
                <a:srgbClr val="0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Pts val="1200"/>
              <a:buFont typeface="Symbol" pitchFamily="18" charset="2"/>
              <a:buChar char="·"/>
              <a:tabLst/>
            </a:pPr>
            <a:r>
              <a:rPr kumimoji="0" lang="en-US" sz="1300" b="0" i="0" u="none" strike="noStrike" cap="none" normalizeH="0" dirty="0" smtClean="0">
                <a:ln>
                  <a:noFill/>
                </a:ln>
                <a:solidFill>
                  <a:srgbClr val="000000"/>
                </a:solidFill>
                <a:effectLst/>
                <a:latin typeface="Times New Roman" pitchFamily="18" charset="0"/>
                <a:cs typeface="Arial" pitchFamily="34" charset="0"/>
              </a:rPr>
              <a:t> </a:t>
            </a:r>
            <a:r>
              <a:rPr kumimoji="0" lang="en-US" sz="1300" b="0" i="0" u="none" strike="noStrike" cap="none" normalizeH="0" baseline="0" dirty="0" smtClean="0">
                <a:ln>
                  <a:noFill/>
                </a:ln>
                <a:solidFill>
                  <a:srgbClr val="000000"/>
                </a:solidFill>
                <a:effectLst/>
                <a:latin typeface="Times New Roman" pitchFamily="18" charset="0"/>
                <a:cs typeface="Arial" pitchFamily="34" charset="0"/>
              </a:rPr>
              <a:t>Propeller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Text Box 6"/>
          <p:cNvSpPr txBox="1">
            <a:spLocks noChangeArrowheads="1"/>
          </p:cNvSpPr>
          <p:nvPr/>
        </p:nvSpPr>
        <p:spPr bwMode="auto">
          <a:xfrm>
            <a:off x="6422231" y="1232694"/>
            <a:ext cx="1047750"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Times New Roman" pitchFamily="18" charset="0"/>
                <a:cs typeface="Arial" pitchFamily="34" charset="0"/>
              </a:rPr>
              <a:t>Motors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Text Box 7"/>
          <p:cNvSpPr txBox="1">
            <a:spLocks noChangeArrowheads="1"/>
          </p:cNvSpPr>
          <p:nvPr/>
        </p:nvSpPr>
        <p:spPr bwMode="auto">
          <a:xfrm>
            <a:off x="6129337" y="1489869"/>
            <a:ext cx="1633538" cy="735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Pts val="1200"/>
              <a:buFont typeface="Symbol" pitchFamily="18" charset="2"/>
              <a:buChar char="·"/>
              <a:tabLst/>
            </a:pPr>
            <a:r>
              <a:rPr kumimoji="0" lang="en-US" sz="1300" b="0" i="0" u="none" strike="noStrike" cap="none" normalizeH="0" baseline="0" dirty="0" smtClean="0">
                <a:ln>
                  <a:noFill/>
                </a:ln>
                <a:solidFill>
                  <a:srgbClr val="000000"/>
                </a:solidFill>
                <a:effectLst/>
                <a:latin typeface="Times New Roman" pitchFamily="18" charset="0"/>
                <a:cs typeface="Arial" pitchFamily="34" charset="0"/>
              </a:rPr>
              <a:t> ODP Premium </a:t>
            </a:r>
          </a:p>
          <a:p>
            <a:pPr marL="0" marR="0" lvl="0" indent="0" algn="l" defTabSz="914400" rtl="0" eaLnBrk="1" fontAlgn="base" latinLnBrk="0" hangingPunct="1">
              <a:lnSpc>
                <a:spcPct val="100000"/>
              </a:lnSpc>
              <a:spcBef>
                <a:spcPct val="0"/>
              </a:spcBef>
              <a:spcAft>
                <a:spcPct val="0"/>
              </a:spcAft>
              <a:buClrTx/>
              <a:buSzPts val="1200"/>
              <a:buFont typeface="Symbol" pitchFamily="18" charset="2"/>
              <a:buChar char="·"/>
              <a:tabLst/>
            </a:pPr>
            <a:r>
              <a:rPr kumimoji="0" lang="en-US" sz="1300" b="0" i="0" u="none" strike="noStrike" cap="none" normalizeH="0" baseline="0" dirty="0" smtClean="0">
                <a:ln>
                  <a:noFill/>
                </a:ln>
                <a:solidFill>
                  <a:srgbClr val="000000"/>
                </a:solidFill>
                <a:effectLst/>
                <a:latin typeface="Times New Roman" pitchFamily="18" charset="0"/>
                <a:cs typeface="Arial" pitchFamily="34" charset="0"/>
              </a:rPr>
              <a:t> TEFC Premium</a:t>
            </a:r>
          </a:p>
          <a:p>
            <a:pPr marL="0" marR="0" lvl="0" indent="0" algn="l" defTabSz="914400" rtl="0" eaLnBrk="1" fontAlgn="base" latinLnBrk="0" hangingPunct="1">
              <a:lnSpc>
                <a:spcPct val="100000"/>
              </a:lnSpc>
              <a:spcBef>
                <a:spcPct val="0"/>
              </a:spcBef>
              <a:spcAft>
                <a:spcPct val="0"/>
              </a:spcAft>
              <a:buClrTx/>
              <a:buSzPts val="1200"/>
              <a:buFont typeface="Symbol" pitchFamily="18" charset="2"/>
              <a:buChar char="·"/>
              <a:tabLst/>
            </a:pPr>
            <a:r>
              <a:rPr kumimoji="0" lang="en-US" sz="1300" b="0" i="0" u="none" strike="noStrike" cap="none" normalizeH="0" baseline="0" dirty="0" smtClean="0">
                <a:ln>
                  <a:noFill/>
                </a:ln>
                <a:solidFill>
                  <a:srgbClr val="000000"/>
                </a:solidFill>
                <a:effectLst/>
                <a:latin typeface="Times New Roman" pitchFamily="18" charset="0"/>
                <a:cs typeface="Arial" pitchFamily="34" charset="0"/>
              </a:rPr>
              <a:t> ECM</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48" name="Picture 8" descr="mot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7563" y="2224881"/>
            <a:ext cx="2157412" cy="1438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3" name="Text Box 9"/>
          <p:cNvSpPr txBox="1">
            <a:spLocks noChangeArrowheads="1"/>
          </p:cNvSpPr>
          <p:nvPr/>
        </p:nvSpPr>
        <p:spPr bwMode="auto">
          <a:xfrm>
            <a:off x="6628605" y="4108979"/>
            <a:ext cx="1887537" cy="258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Times New Roman" pitchFamily="18" charset="0"/>
                <a:cs typeface="Arial" pitchFamily="34" charset="0"/>
              </a:rPr>
              <a:t>Filters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Text Box 10"/>
          <p:cNvSpPr txBox="1">
            <a:spLocks noChangeArrowheads="1"/>
          </p:cNvSpPr>
          <p:nvPr/>
        </p:nvSpPr>
        <p:spPr bwMode="auto">
          <a:xfrm>
            <a:off x="6088061" y="4330963"/>
            <a:ext cx="2581275" cy="145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Pts val="1200"/>
              <a:buFont typeface="Symbol" pitchFamily="18" charset="2"/>
              <a:buChar char="·"/>
              <a:tabLst/>
            </a:pPr>
            <a:r>
              <a:rPr kumimoji="0" lang="en-US" sz="1300" b="0" i="0" u="none" strike="noStrike" cap="none" normalizeH="0" baseline="0" dirty="0" smtClean="0">
                <a:ln>
                  <a:noFill/>
                </a:ln>
                <a:solidFill>
                  <a:srgbClr val="000000"/>
                </a:solidFill>
                <a:effectLst/>
                <a:latin typeface="Times New Roman" pitchFamily="18" charset="0"/>
                <a:cs typeface="Arial" pitchFamily="34" charset="0"/>
              </a:rPr>
              <a:t> 2” Pleated  30% </a:t>
            </a:r>
          </a:p>
          <a:p>
            <a:pPr marL="0" marR="0" lvl="0" indent="0" algn="l" defTabSz="914400" rtl="0" eaLnBrk="1" fontAlgn="base" latinLnBrk="0" hangingPunct="1">
              <a:lnSpc>
                <a:spcPct val="100000"/>
              </a:lnSpc>
              <a:spcBef>
                <a:spcPct val="0"/>
              </a:spcBef>
              <a:spcAft>
                <a:spcPct val="0"/>
              </a:spcAft>
              <a:buClrTx/>
              <a:buSzPts val="1200"/>
              <a:buFont typeface="Symbol" pitchFamily="18" charset="2"/>
              <a:buChar char="·"/>
              <a:tabLst/>
            </a:pPr>
            <a:r>
              <a:rPr kumimoji="0" lang="en-US" sz="1300" b="0" i="0" u="none" strike="noStrike" cap="none" normalizeH="0" baseline="0" dirty="0" smtClean="0">
                <a:ln>
                  <a:noFill/>
                </a:ln>
                <a:solidFill>
                  <a:srgbClr val="000000"/>
                </a:solidFill>
                <a:effectLst/>
                <a:latin typeface="Times New Roman" pitchFamily="18" charset="0"/>
                <a:cs typeface="Arial" pitchFamily="34" charset="0"/>
              </a:rPr>
              <a:t> 4” Mini Pleated 65-95% </a:t>
            </a:r>
          </a:p>
          <a:p>
            <a:pPr marL="0" marR="0" lvl="0" indent="0" algn="l" defTabSz="914400" rtl="0" eaLnBrk="1" fontAlgn="base" latinLnBrk="0" hangingPunct="1">
              <a:lnSpc>
                <a:spcPct val="100000"/>
              </a:lnSpc>
              <a:spcBef>
                <a:spcPct val="0"/>
              </a:spcBef>
              <a:spcAft>
                <a:spcPct val="0"/>
              </a:spcAft>
              <a:buClrTx/>
              <a:buSzPts val="1200"/>
              <a:buFont typeface="Symbol" pitchFamily="18" charset="2"/>
              <a:buChar char="·"/>
              <a:tabLst/>
            </a:pPr>
            <a:r>
              <a:rPr kumimoji="0" lang="en-US" sz="1300" b="0" i="0" u="none" strike="noStrike" cap="none" normalizeH="0" baseline="0" dirty="0" smtClean="0">
                <a:ln>
                  <a:noFill/>
                </a:ln>
                <a:solidFill>
                  <a:srgbClr val="000000"/>
                </a:solidFill>
                <a:effectLst/>
                <a:latin typeface="Times New Roman" pitchFamily="18" charset="0"/>
                <a:cs typeface="Arial" pitchFamily="34" charset="0"/>
              </a:rPr>
              <a:t> 12” Rigid  65-95%</a:t>
            </a:r>
          </a:p>
          <a:p>
            <a:pPr marL="0" marR="0" lvl="0" indent="0" algn="l" defTabSz="914400" rtl="0" eaLnBrk="1" fontAlgn="base" latinLnBrk="0" hangingPunct="1">
              <a:lnSpc>
                <a:spcPct val="100000"/>
              </a:lnSpc>
              <a:spcBef>
                <a:spcPct val="0"/>
              </a:spcBef>
              <a:spcAft>
                <a:spcPct val="0"/>
              </a:spcAft>
              <a:buClrTx/>
              <a:buSzPts val="1200"/>
              <a:buFont typeface="Symbol" pitchFamily="18" charset="2"/>
              <a:buChar char="·"/>
              <a:tabLst/>
            </a:pPr>
            <a:r>
              <a:rPr kumimoji="0" lang="en-US" sz="1300" b="0" i="0" u="none" strike="noStrike" cap="none" normalizeH="0" baseline="0" dirty="0" smtClean="0">
                <a:ln>
                  <a:noFill/>
                </a:ln>
                <a:solidFill>
                  <a:srgbClr val="000000"/>
                </a:solidFill>
                <a:effectLst/>
                <a:latin typeface="Times New Roman" pitchFamily="18" charset="0"/>
                <a:cs typeface="Arial" pitchFamily="34" charset="0"/>
              </a:rPr>
              <a:t> HEPA Filters 99.99%</a:t>
            </a:r>
          </a:p>
          <a:p>
            <a:pPr marL="0" marR="0" lvl="0" indent="0" algn="l" defTabSz="914400" rtl="0" eaLnBrk="1" fontAlgn="base" latinLnBrk="0" hangingPunct="1">
              <a:lnSpc>
                <a:spcPct val="100000"/>
              </a:lnSpc>
              <a:spcBef>
                <a:spcPct val="0"/>
              </a:spcBef>
              <a:spcAft>
                <a:spcPct val="0"/>
              </a:spcAft>
              <a:buClrTx/>
              <a:buSzPts val="1200"/>
              <a:buFont typeface="Symbol" pitchFamily="18" charset="2"/>
              <a:buChar char="·"/>
              <a:tabLst/>
            </a:pPr>
            <a:r>
              <a:rPr kumimoji="0" lang="en-US" sz="1300" b="0" i="0" u="none" strike="noStrike" cap="none" normalizeH="0" baseline="0" dirty="0" smtClean="0">
                <a:ln>
                  <a:noFill/>
                </a:ln>
                <a:solidFill>
                  <a:srgbClr val="000000"/>
                </a:solidFill>
                <a:effectLst/>
                <a:latin typeface="Times New Roman" pitchFamily="18" charset="0"/>
                <a:cs typeface="Arial" pitchFamily="34" charset="0"/>
              </a:rPr>
              <a:t> Aluminum Washable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51" name="Picture 11" descr="filter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66593" y="5573977"/>
            <a:ext cx="1020763" cy="1020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252" name="Picture 12" descr="filter3"/>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43762" y="5404115"/>
            <a:ext cx="811213" cy="1241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6" name="Text Box 13"/>
          <p:cNvSpPr txBox="1">
            <a:spLocks noChangeArrowheads="1"/>
          </p:cNvSpPr>
          <p:nvPr/>
        </p:nvSpPr>
        <p:spPr bwMode="auto">
          <a:xfrm>
            <a:off x="582450" y="2572015"/>
            <a:ext cx="1047750"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Times New Roman" pitchFamily="18" charset="0"/>
                <a:cs typeface="Arial" pitchFamily="34" charset="0"/>
              </a:rPr>
              <a:t>Cooling</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54" name="Picture 14" descr="chw"/>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3992827"/>
            <a:ext cx="2179637" cy="1209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7" name="Text Box 15"/>
          <p:cNvSpPr txBox="1">
            <a:spLocks noChangeArrowheads="1"/>
          </p:cNvSpPr>
          <p:nvPr/>
        </p:nvSpPr>
        <p:spPr bwMode="auto">
          <a:xfrm>
            <a:off x="93500" y="2908565"/>
            <a:ext cx="2335212" cy="947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Pts val="1200"/>
              <a:buFont typeface="Symbol" pitchFamily="18" charset="2"/>
              <a:buChar char="·"/>
              <a:tabLst/>
            </a:pPr>
            <a:r>
              <a:rPr kumimoji="0" lang="en-US" sz="1300" b="0" i="0" u="none" strike="noStrike" cap="none" normalizeH="0" baseline="0" dirty="0" smtClean="0">
                <a:ln>
                  <a:noFill/>
                </a:ln>
                <a:solidFill>
                  <a:srgbClr val="000000"/>
                </a:solidFill>
                <a:effectLst/>
                <a:latin typeface="Times New Roman" pitchFamily="18" charset="0"/>
                <a:cs typeface="Arial" pitchFamily="34" charset="0"/>
              </a:rPr>
              <a:t> Chilled Water Coil</a:t>
            </a:r>
          </a:p>
          <a:p>
            <a:pPr marL="0" marR="0" lvl="0" indent="0" algn="l" defTabSz="914400" rtl="0" eaLnBrk="1" fontAlgn="base" latinLnBrk="0" hangingPunct="1">
              <a:lnSpc>
                <a:spcPct val="100000"/>
              </a:lnSpc>
              <a:spcBef>
                <a:spcPct val="0"/>
              </a:spcBef>
              <a:spcAft>
                <a:spcPct val="0"/>
              </a:spcAft>
              <a:buClrTx/>
              <a:buSzPts val="1200"/>
              <a:buFont typeface="Symbol" pitchFamily="18" charset="2"/>
              <a:buChar char="·"/>
              <a:tabLst/>
            </a:pPr>
            <a:r>
              <a:rPr kumimoji="0" lang="en-US" sz="1300" b="0" i="0" u="none" strike="noStrike" cap="none" normalizeH="0" baseline="0" dirty="0" smtClean="0">
                <a:ln>
                  <a:noFill/>
                </a:ln>
                <a:solidFill>
                  <a:srgbClr val="000000"/>
                </a:solidFill>
                <a:effectLst/>
                <a:latin typeface="Times New Roman" pitchFamily="18" charset="0"/>
                <a:cs typeface="Arial" pitchFamily="34" charset="0"/>
              </a:rPr>
              <a:t> Direct Expansion Coil</a:t>
            </a:r>
          </a:p>
          <a:p>
            <a:pPr marL="0" marR="0" lvl="0" indent="0" algn="l" defTabSz="914400" rtl="0" eaLnBrk="1" fontAlgn="base" latinLnBrk="0" hangingPunct="1">
              <a:lnSpc>
                <a:spcPct val="100000"/>
              </a:lnSpc>
              <a:spcBef>
                <a:spcPct val="0"/>
              </a:spcBef>
              <a:spcAft>
                <a:spcPct val="0"/>
              </a:spcAft>
              <a:buClrTx/>
              <a:buSzPts val="1200"/>
              <a:buFont typeface="Symbol" pitchFamily="18" charset="2"/>
              <a:buChar char="·"/>
              <a:tabLst/>
            </a:pPr>
            <a:r>
              <a:rPr kumimoji="0" lang="en-US" sz="1300" b="0" i="0" u="none" strike="noStrike" cap="none" normalizeH="0" baseline="0" dirty="0" smtClean="0">
                <a:ln>
                  <a:noFill/>
                </a:ln>
                <a:solidFill>
                  <a:srgbClr val="000000"/>
                </a:solidFill>
                <a:effectLst/>
                <a:latin typeface="Times New Roman" pitchFamily="18" charset="0"/>
                <a:cs typeface="Arial" pitchFamily="34" charset="0"/>
              </a:rPr>
              <a:t> Direct Evaporative Cooling</a:t>
            </a:r>
          </a:p>
          <a:p>
            <a:pPr marL="0" marR="0" lvl="0" indent="0" algn="l" defTabSz="914400" rtl="0" eaLnBrk="1" fontAlgn="base" latinLnBrk="0" hangingPunct="1">
              <a:lnSpc>
                <a:spcPct val="100000"/>
              </a:lnSpc>
              <a:spcBef>
                <a:spcPct val="0"/>
              </a:spcBef>
              <a:spcAft>
                <a:spcPct val="0"/>
              </a:spcAft>
              <a:buClrTx/>
              <a:buSzPts val="1200"/>
              <a:buFont typeface="Symbol" pitchFamily="18" charset="2"/>
              <a:buChar char="·"/>
              <a:tabLst/>
            </a:pPr>
            <a:r>
              <a:rPr kumimoji="0" lang="en-US" sz="1300" b="0" i="0" u="none" strike="noStrike" cap="none" normalizeH="0" baseline="0" dirty="0" smtClean="0">
                <a:ln>
                  <a:noFill/>
                </a:ln>
                <a:solidFill>
                  <a:srgbClr val="000000"/>
                </a:solidFill>
                <a:effectLst/>
                <a:latin typeface="Times New Roman" pitchFamily="18" charset="0"/>
                <a:cs typeface="Arial" pitchFamily="34" charset="0"/>
              </a:rPr>
              <a:t> Indirect Evaporative Cooling</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Text Box 16"/>
          <p:cNvSpPr txBox="1">
            <a:spLocks noChangeArrowheads="1"/>
          </p:cNvSpPr>
          <p:nvPr/>
        </p:nvSpPr>
        <p:spPr bwMode="auto">
          <a:xfrm>
            <a:off x="3613216" y="3856302"/>
            <a:ext cx="1047750"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rgbClr val="000000"/>
                </a:solidFill>
                <a:effectLst/>
                <a:latin typeface="Times New Roman" pitchFamily="18" charset="0"/>
                <a:cs typeface="Arial" pitchFamily="34" charset="0"/>
              </a:rPr>
              <a:t>Heating</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0257" name="Picture 17" descr="gas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17929" y="5364427"/>
            <a:ext cx="1270000" cy="132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9" name="Text Box 18"/>
          <p:cNvSpPr txBox="1">
            <a:spLocks noChangeArrowheads="1"/>
          </p:cNvSpPr>
          <p:nvPr/>
        </p:nvSpPr>
        <p:spPr bwMode="auto">
          <a:xfrm>
            <a:off x="2903604" y="4192852"/>
            <a:ext cx="2335212" cy="1319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Pts val="1200"/>
              <a:buFont typeface="Symbol" pitchFamily="18" charset="2"/>
              <a:buChar char="·"/>
              <a:tabLst/>
            </a:pPr>
            <a:r>
              <a:rPr kumimoji="0" lang="en-US" sz="1200" b="0" i="0" u="none" strike="noStrike" cap="none" normalizeH="0" baseline="0" dirty="0" smtClean="0">
                <a:ln>
                  <a:noFill/>
                </a:ln>
                <a:solidFill>
                  <a:srgbClr val="000000"/>
                </a:solidFill>
                <a:effectLst/>
                <a:latin typeface="Times New Roman" pitchFamily="18" charset="0"/>
                <a:cs typeface="Arial" pitchFamily="34" charset="0"/>
              </a:rPr>
              <a:t> Hot Water Coil</a:t>
            </a:r>
          </a:p>
          <a:p>
            <a:pPr marL="0" marR="0" lvl="0" indent="0" algn="l" defTabSz="914400" rtl="0" eaLnBrk="1" fontAlgn="base" latinLnBrk="0" hangingPunct="1">
              <a:lnSpc>
                <a:spcPct val="100000"/>
              </a:lnSpc>
              <a:spcBef>
                <a:spcPct val="0"/>
              </a:spcBef>
              <a:spcAft>
                <a:spcPct val="0"/>
              </a:spcAft>
              <a:buClrTx/>
              <a:buSzPts val="1200"/>
              <a:buFont typeface="Symbol" pitchFamily="18" charset="2"/>
              <a:buChar char="·"/>
              <a:tabLst/>
            </a:pPr>
            <a:r>
              <a:rPr kumimoji="0" lang="en-US" sz="1200" b="0" i="0" u="none" strike="noStrike" cap="none" normalizeH="0" baseline="0" dirty="0" smtClean="0">
                <a:ln>
                  <a:noFill/>
                </a:ln>
                <a:solidFill>
                  <a:srgbClr val="000000"/>
                </a:solidFill>
                <a:effectLst/>
                <a:latin typeface="Times New Roman" pitchFamily="18" charset="0"/>
                <a:cs typeface="Arial" pitchFamily="34" charset="0"/>
              </a:rPr>
              <a:t> Steam Coil</a:t>
            </a:r>
          </a:p>
          <a:p>
            <a:pPr marL="0" marR="0" lvl="0" indent="0" algn="l" defTabSz="914400" rtl="0" eaLnBrk="1" fontAlgn="base" latinLnBrk="0" hangingPunct="1">
              <a:lnSpc>
                <a:spcPct val="100000"/>
              </a:lnSpc>
              <a:spcBef>
                <a:spcPct val="0"/>
              </a:spcBef>
              <a:spcAft>
                <a:spcPct val="0"/>
              </a:spcAft>
              <a:buClrTx/>
              <a:buSzPts val="1200"/>
              <a:buFont typeface="Symbol" pitchFamily="18" charset="2"/>
              <a:buChar char="·"/>
              <a:tabLst/>
            </a:pPr>
            <a:r>
              <a:rPr kumimoji="0" lang="en-US" sz="1200" b="0" i="0" u="none" strike="noStrike" cap="none" normalizeH="0" baseline="0" dirty="0" smtClean="0">
                <a:ln>
                  <a:noFill/>
                </a:ln>
                <a:solidFill>
                  <a:srgbClr val="000000"/>
                </a:solidFill>
                <a:effectLst/>
                <a:latin typeface="Times New Roman" pitchFamily="18" charset="0"/>
                <a:cs typeface="Arial" pitchFamily="34" charset="0"/>
              </a:rPr>
              <a:t> Electric Heater</a:t>
            </a:r>
          </a:p>
          <a:p>
            <a:pPr marL="0" marR="0" lvl="0" indent="0" algn="l" defTabSz="914400" rtl="0" eaLnBrk="1" fontAlgn="base" latinLnBrk="0" hangingPunct="1">
              <a:lnSpc>
                <a:spcPct val="100000"/>
              </a:lnSpc>
              <a:spcBef>
                <a:spcPct val="0"/>
              </a:spcBef>
              <a:spcAft>
                <a:spcPct val="0"/>
              </a:spcAft>
              <a:buClrTx/>
              <a:buSzPts val="1200"/>
              <a:buFont typeface="Symbol" pitchFamily="18" charset="2"/>
              <a:buChar char="·"/>
              <a:tabLst/>
            </a:pPr>
            <a:r>
              <a:rPr kumimoji="0" lang="en-US" sz="1200" b="0" i="0" u="none" strike="noStrike" cap="none" normalizeH="0" baseline="0" dirty="0" smtClean="0">
                <a:ln>
                  <a:noFill/>
                </a:ln>
                <a:solidFill>
                  <a:srgbClr val="000000"/>
                </a:solidFill>
                <a:effectLst/>
                <a:latin typeface="Times New Roman" pitchFamily="18" charset="0"/>
                <a:cs typeface="Arial" pitchFamily="34" charset="0"/>
              </a:rPr>
              <a:t> Direct Fired Gas Heaters</a:t>
            </a:r>
          </a:p>
          <a:p>
            <a:pPr marL="0" marR="0" lvl="0" indent="0" algn="l" defTabSz="914400" rtl="0" eaLnBrk="1" fontAlgn="base" latinLnBrk="0" hangingPunct="1">
              <a:lnSpc>
                <a:spcPct val="100000"/>
              </a:lnSpc>
              <a:spcBef>
                <a:spcPct val="0"/>
              </a:spcBef>
              <a:spcAft>
                <a:spcPct val="0"/>
              </a:spcAft>
              <a:buClrTx/>
              <a:buSzPts val="1200"/>
              <a:buFont typeface="Symbol" pitchFamily="18" charset="2"/>
              <a:buChar char="·"/>
              <a:tabLst/>
            </a:pPr>
            <a:r>
              <a:rPr kumimoji="0" lang="en-US" sz="1200" b="0" i="0" u="none" strike="noStrike" cap="none" normalizeH="0" baseline="0" dirty="0" smtClean="0">
                <a:ln>
                  <a:noFill/>
                </a:ln>
                <a:solidFill>
                  <a:srgbClr val="000000"/>
                </a:solidFill>
                <a:effectLst/>
                <a:latin typeface="Times New Roman" pitchFamily="18" charset="0"/>
                <a:cs typeface="Arial" pitchFamily="34" charset="0"/>
              </a:rPr>
              <a:t> Indirect Fired Gas Heaters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21" name="Straight Connector 20"/>
          <p:cNvCxnSpPr/>
          <p:nvPr/>
        </p:nvCxnSpPr>
        <p:spPr>
          <a:xfrm>
            <a:off x="5562600" y="1066800"/>
            <a:ext cx="76200" cy="5676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600700" y="3856302"/>
            <a:ext cx="2705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514600" y="3856302"/>
            <a:ext cx="3086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514600" y="3856302"/>
            <a:ext cx="0" cy="263974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917862" y="1066800"/>
            <a:ext cx="1596738" cy="2789502"/>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descr="http://www.ziehl-abegg.com/images/produktgruppen/product-group-axial.jpg"/>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0522" y="930252"/>
            <a:ext cx="1141618" cy="11192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mg.archiexpo.com/images_ae/photo-g/centrifugal-extractor-fan-51805-1578987.jpg"/>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79637" y="1841765"/>
            <a:ext cx="1752600" cy="1460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greenheck.com/images/products/150/plenum-fans.jpg"/>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512" y="2183189"/>
            <a:ext cx="1809638" cy="1809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6923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RichL\Desktop\Work\Logo\logo2.jpg"/>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2398" y="108145"/>
            <a:ext cx="1113503" cy="33674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 name="Title 9"/>
          <p:cNvSpPr>
            <a:spLocks noGrp="1"/>
          </p:cNvSpPr>
          <p:nvPr>
            <p:ph type="title"/>
          </p:nvPr>
        </p:nvSpPr>
        <p:spPr>
          <a:xfrm>
            <a:off x="535130" y="134291"/>
            <a:ext cx="7620000" cy="780109"/>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Energy Recovery components</a:t>
            </a:r>
            <a:endParaRPr lang="en-U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6" name="Text Box 13"/>
          <p:cNvSpPr txBox="1">
            <a:spLocks noChangeArrowheads="1"/>
          </p:cNvSpPr>
          <p:nvPr/>
        </p:nvSpPr>
        <p:spPr bwMode="auto">
          <a:xfrm>
            <a:off x="411079" y="3476625"/>
            <a:ext cx="2214617"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imes New Roman" pitchFamily="18" charset="0"/>
                <a:cs typeface="Arial" pitchFamily="34" charset="0"/>
              </a:rPr>
              <a:t>Wrap Around</a:t>
            </a:r>
            <a:r>
              <a:rPr kumimoji="0" lang="en-US" sz="1400" b="1" i="0" u="none" strike="noStrike" cap="none" normalizeH="0" dirty="0" smtClean="0">
                <a:ln>
                  <a:noFill/>
                </a:ln>
                <a:solidFill>
                  <a:srgbClr val="000000"/>
                </a:solidFill>
                <a:effectLst/>
                <a:latin typeface="Times New Roman" pitchFamily="18" charset="0"/>
                <a:cs typeface="Arial" pitchFamily="34" charset="0"/>
              </a:rPr>
              <a:t> Heat Pipes</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5602" name="Picture 2" descr="http://www.xetexinc.com/uploaded/Image/rotor%20series%20r.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440892" y="3733800"/>
            <a:ext cx="2061925" cy="290412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98880" y="3962400"/>
            <a:ext cx="3112150" cy="2646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6" name="Picture 6" descr="http://www.innergytech.com/upload/public/ImagePhysique/16.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483" y="4267200"/>
            <a:ext cx="3745167" cy="2284552"/>
          </a:xfrm>
          <a:prstGeom prst="rect">
            <a:avLst/>
          </a:prstGeom>
          <a:noFill/>
          <a:extLst>
            <a:ext uri="{909E8E84-426E-40DD-AFC4-6F175D3DCCD1}">
              <a14:hiddenFill xmlns:a14="http://schemas.microsoft.com/office/drawing/2010/main">
                <a:solidFill>
                  <a:srgbClr val="FFFFFF"/>
                </a:solidFill>
              </a14:hiddenFill>
            </a:ext>
          </a:extLst>
        </p:spPr>
      </p:pic>
      <p:sp>
        <p:nvSpPr>
          <p:cNvPr id="32" name="Text Box 13"/>
          <p:cNvSpPr txBox="1">
            <a:spLocks noChangeArrowheads="1"/>
          </p:cNvSpPr>
          <p:nvPr/>
        </p:nvSpPr>
        <p:spPr bwMode="auto">
          <a:xfrm>
            <a:off x="5857734" y="3476624"/>
            <a:ext cx="2214617"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imes New Roman" pitchFamily="18" charset="0"/>
                <a:cs typeface="Arial" pitchFamily="34" charset="0"/>
              </a:rPr>
              <a:t>Plate Type Heat Exchanger</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33" name="Text Box 13"/>
          <p:cNvSpPr txBox="1">
            <a:spLocks noChangeArrowheads="1"/>
          </p:cNvSpPr>
          <p:nvPr/>
        </p:nvSpPr>
        <p:spPr bwMode="auto">
          <a:xfrm>
            <a:off x="3643117" y="3476625"/>
            <a:ext cx="2214617"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Times New Roman" pitchFamily="18" charset="0"/>
                <a:cs typeface="Arial" pitchFamily="34" charset="0"/>
              </a:rPr>
              <a:t>Heat Wheels</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TextBox 2"/>
          <p:cNvSpPr txBox="1"/>
          <p:nvPr/>
        </p:nvSpPr>
        <p:spPr>
          <a:xfrm>
            <a:off x="411079" y="1143000"/>
            <a:ext cx="7513721" cy="1754326"/>
          </a:xfrm>
          <a:prstGeom prst="rect">
            <a:avLst/>
          </a:prstGeom>
          <a:noFill/>
        </p:spPr>
        <p:txBody>
          <a:bodyPr wrap="square" rtlCol="0">
            <a:spAutoFit/>
          </a:bodyPr>
          <a:lstStyle/>
          <a:p>
            <a:r>
              <a:rPr lang="en-US" dirty="0" smtClean="0"/>
              <a:t>The following are air-to-air energy recovery components that are commonly used in air handling units.  Heat is transferred from one airstream to the other with little effort to further heat the supply airstream.  This would save money in the long run because the heating component would not have to heat the air as much now that the entering air temperature into the heating device is hotter.</a:t>
            </a:r>
            <a:endParaRPr lang="en-US" dirty="0"/>
          </a:p>
        </p:txBody>
      </p:sp>
    </p:spTree>
    <p:extLst>
      <p:ext uri="{BB962C8B-B14F-4D97-AF65-F5344CB8AC3E}">
        <p14:creationId xmlns:p14="http://schemas.microsoft.com/office/powerpoint/2010/main" val="42312439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RichL\Desktop\Work\Logo\logo2.jpg"/>
          <p:cNvPicPr>
            <a:picLocks noChangeAspect="1" noChangeArrowheads="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2398" y="108145"/>
            <a:ext cx="1113503" cy="3367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descr="etl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98" y="6248400"/>
            <a:ext cx="76546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535130" y="134291"/>
            <a:ext cx="7620000" cy="780109"/>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CONSTRUCTION</a:t>
            </a:r>
            <a:endParaRPr lang="en-US"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2" name="TextBox 1"/>
          <p:cNvSpPr txBox="1"/>
          <p:nvPr/>
        </p:nvSpPr>
        <p:spPr>
          <a:xfrm>
            <a:off x="139697" y="1295400"/>
            <a:ext cx="5346703" cy="1754326"/>
          </a:xfrm>
          <a:prstGeom prst="rect">
            <a:avLst/>
          </a:prstGeom>
          <a:noFill/>
        </p:spPr>
        <p:txBody>
          <a:bodyPr wrap="square" rtlCol="0">
            <a:spAutoFit/>
          </a:bodyPr>
          <a:lstStyle/>
          <a:p>
            <a:r>
              <a:rPr lang="en-US" dirty="0" smtClean="0"/>
              <a:t>A standard 3”, 4”, or 6” structural steel channel base is used for outstanding support.  In rare cases where a unit is very large and not divided into sections, an 8” or greater structural steel channel bases will be used. In cases where an engineer specifies something different, tubular steel or formed channels can be used.</a:t>
            </a:r>
            <a:endParaRPr lang="en-US" dirty="0"/>
          </a:p>
        </p:txBody>
      </p:sp>
      <p:sp>
        <p:nvSpPr>
          <p:cNvPr id="9" name="TextBox 8"/>
          <p:cNvSpPr txBox="1"/>
          <p:nvPr/>
        </p:nvSpPr>
        <p:spPr>
          <a:xfrm>
            <a:off x="2819400" y="4968513"/>
            <a:ext cx="5334000" cy="646331"/>
          </a:xfrm>
          <a:prstGeom prst="rect">
            <a:avLst/>
          </a:prstGeom>
          <a:noFill/>
        </p:spPr>
        <p:txBody>
          <a:bodyPr wrap="square" rtlCol="0">
            <a:spAutoFit/>
          </a:bodyPr>
          <a:lstStyle/>
          <a:p>
            <a:r>
              <a:rPr lang="en-US" dirty="0" smtClean="0"/>
              <a:t>For double wall construction, a solid or perforated liner will be used to cover up the insulation. </a:t>
            </a:r>
            <a:endParaRPr lang="en-US" dirty="0"/>
          </a:p>
        </p:txBody>
      </p:sp>
      <p:sp>
        <p:nvSpPr>
          <p:cNvPr id="12" name="TextBox 11"/>
          <p:cNvSpPr txBox="1"/>
          <p:nvPr/>
        </p:nvSpPr>
        <p:spPr>
          <a:xfrm>
            <a:off x="2819400" y="3719417"/>
            <a:ext cx="5631364" cy="1477328"/>
          </a:xfrm>
          <a:prstGeom prst="rect">
            <a:avLst/>
          </a:prstGeom>
          <a:noFill/>
        </p:spPr>
        <p:txBody>
          <a:bodyPr wrap="square" rtlCol="0">
            <a:spAutoFit/>
          </a:bodyPr>
          <a:lstStyle/>
          <a:p>
            <a:r>
              <a:rPr lang="en-US" dirty="0"/>
              <a:t>DAT makes sure that </a:t>
            </a:r>
            <a:r>
              <a:rPr lang="en-US" dirty="0" smtClean="0"/>
              <a:t>each </a:t>
            </a:r>
            <a:r>
              <a:rPr lang="en-US" dirty="0"/>
              <a:t>unit is built to last. Standard casing construction is G-90 galvanized steel. </a:t>
            </a:r>
            <a:r>
              <a:rPr lang="en-US" dirty="0" smtClean="0"/>
              <a:t>If </a:t>
            </a:r>
            <a:r>
              <a:rPr lang="en-US" dirty="0"/>
              <a:t>required, the unit can be built  using 304 or 316 type stainless steel or even </a:t>
            </a:r>
            <a:r>
              <a:rPr lang="en-US" dirty="0" smtClean="0"/>
              <a:t>aluminum. </a:t>
            </a:r>
          </a:p>
          <a:p>
            <a:r>
              <a:rPr lang="en-US" dirty="0"/>
              <a:t> </a:t>
            </a:r>
          </a:p>
        </p:txBody>
      </p:sp>
      <p:pic>
        <p:nvPicPr>
          <p:cNvPr id="2050" name="Picture 2" descr="SAM_215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599" y="1178010"/>
            <a:ext cx="2790825" cy="186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2051" name="Picture 3" descr="SAM_2090"/>
          <p:cNvPicPr>
            <a:picLocks noChangeAspect="1" noChangeArrowheads="1"/>
          </p:cNvPicPr>
          <p:nvPr/>
        </p:nvPicPr>
        <p:blipFill>
          <a:blip r:embed="rId5" cstate="print">
            <a:extLst>
              <a:ext uri="{28A0092B-C50C-407E-A947-70E740481C1C}">
                <a14:useLocalDpi xmlns:a14="http://schemas.microsoft.com/office/drawing/2010/main" val="0"/>
              </a:ext>
            </a:extLst>
          </a:blip>
          <a:srcRect l="10730"/>
          <a:stretch>
            <a:fillRect/>
          </a:stretch>
        </p:blipFill>
        <p:spPr bwMode="auto">
          <a:xfrm>
            <a:off x="231758" y="3741188"/>
            <a:ext cx="2503716" cy="18695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2389338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RichL\Desktop\Work\Logo\logo2.jpg"/>
          <p:cNvPicPr>
            <a:picLocks noChangeAspect="1" noChangeArrowheads="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2398" y="108145"/>
            <a:ext cx="1113503" cy="3367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descr="etl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98" y="6248400"/>
            <a:ext cx="76546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535130" y="134291"/>
            <a:ext cx="7620000" cy="780109"/>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About DAT</a:t>
            </a:r>
            <a:endParaRPr lang="en-US"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2" name="TextBox 1"/>
          <p:cNvSpPr txBox="1"/>
          <p:nvPr/>
        </p:nvSpPr>
        <p:spPr>
          <a:xfrm>
            <a:off x="312234" y="1236416"/>
            <a:ext cx="5419476" cy="646331"/>
          </a:xfrm>
          <a:prstGeom prst="rect">
            <a:avLst/>
          </a:prstGeom>
          <a:noFill/>
        </p:spPr>
        <p:txBody>
          <a:bodyPr wrap="square" rtlCol="0">
            <a:spAutoFit/>
          </a:bodyPr>
          <a:lstStyle/>
          <a:p>
            <a:r>
              <a:rPr lang="en-US" dirty="0" smtClean="0"/>
              <a:t>Founded in 2002, DAT employs engineers  that have over 30 years of experience in the HVAC field.</a:t>
            </a:r>
            <a:endParaRPr lang="en-US" dirty="0"/>
          </a:p>
        </p:txBody>
      </p:sp>
      <p:sp>
        <p:nvSpPr>
          <p:cNvPr id="9" name="TextBox 8"/>
          <p:cNvSpPr txBox="1"/>
          <p:nvPr/>
        </p:nvSpPr>
        <p:spPr>
          <a:xfrm>
            <a:off x="2971798" y="4672982"/>
            <a:ext cx="5334000" cy="1477328"/>
          </a:xfrm>
          <a:prstGeom prst="rect">
            <a:avLst/>
          </a:prstGeom>
          <a:noFill/>
        </p:spPr>
        <p:txBody>
          <a:bodyPr wrap="square" rtlCol="0">
            <a:spAutoFit/>
          </a:bodyPr>
          <a:lstStyle/>
          <a:p>
            <a:r>
              <a:rPr lang="en-US" dirty="0" smtClean="0"/>
              <a:t>Located just 20 miles east of Los Angeles, DAT is currently located in Pomona, California. Customers are welcome to visit the factory and see how their units are being built.</a:t>
            </a:r>
          </a:p>
          <a:p>
            <a:endParaRPr lang="en-US" dirty="0"/>
          </a:p>
        </p:txBody>
      </p:sp>
      <p:pic>
        <p:nvPicPr>
          <p:cNvPr id="1026" name="Picture 2" descr="Picture 027"/>
          <p:cNvPicPr preferRelativeResize="0">
            <a:picLocks noChangeAspect="1" noChangeArrowheads="1"/>
          </p:cNvPicPr>
          <p:nvPr/>
        </p:nvPicPr>
        <p:blipFill rotWithShape="1">
          <a:blip r:embed="rId4" cstate="print">
            <a:extLst>
              <a:ext uri="{28A0092B-C50C-407E-A947-70E740481C1C}">
                <a14:useLocalDpi xmlns:a14="http://schemas.microsoft.com/office/drawing/2010/main" val="0"/>
              </a:ext>
            </a:extLst>
          </a:blip>
          <a:srcRect t="372" b="22433"/>
          <a:stretch/>
        </p:blipFill>
        <p:spPr bwMode="auto">
          <a:xfrm>
            <a:off x="5571875" y="1008585"/>
            <a:ext cx="2842150" cy="164540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pic>
      <p:sp>
        <p:nvSpPr>
          <p:cNvPr id="12" name="TextBox 11"/>
          <p:cNvSpPr txBox="1"/>
          <p:nvPr/>
        </p:nvSpPr>
        <p:spPr>
          <a:xfrm>
            <a:off x="312234" y="3124200"/>
            <a:ext cx="8109225" cy="923330"/>
          </a:xfrm>
          <a:prstGeom prst="rect">
            <a:avLst/>
          </a:prstGeom>
          <a:noFill/>
        </p:spPr>
        <p:txBody>
          <a:bodyPr wrap="square" rtlCol="0">
            <a:spAutoFit/>
          </a:bodyPr>
          <a:lstStyle/>
          <a:p>
            <a:r>
              <a:rPr lang="en-US" dirty="0" smtClean="0"/>
              <a:t>DAT strives to work with the customer to fully understand what is needed.  Customer satisfaction is always on the top of DAT’s list and will do anything and everything to meet customer needs.</a:t>
            </a:r>
            <a:endParaRPr lang="en-US" dirty="0"/>
          </a:p>
        </p:txBody>
      </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04800" y="4191000"/>
            <a:ext cx="2516392" cy="18872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RichL\Desktop\Work\Dave's Work\Brochure\Pictures\made in usa.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00403" y="6078294"/>
            <a:ext cx="905396" cy="63655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04797" y="1981200"/>
            <a:ext cx="5267078" cy="923330"/>
          </a:xfrm>
          <a:prstGeom prst="rect">
            <a:avLst/>
          </a:prstGeom>
          <a:noFill/>
        </p:spPr>
        <p:txBody>
          <a:bodyPr wrap="square" rtlCol="0">
            <a:spAutoFit/>
          </a:bodyPr>
          <a:lstStyle/>
          <a:p>
            <a:r>
              <a:rPr lang="en-US" dirty="0" smtClean="0"/>
              <a:t>DAT product line includes air handling units, make-up air units, multi-zone units, energy recovery units, and evaporative cooling units.</a:t>
            </a:r>
            <a:endParaRPr lang="en-US" dirty="0"/>
          </a:p>
        </p:txBody>
      </p:sp>
    </p:spTree>
    <p:extLst>
      <p:ext uri="{BB962C8B-B14F-4D97-AF65-F5344CB8AC3E}">
        <p14:creationId xmlns:p14="http://schemas.microsoft.com/office/powerpoint/2010/main" val="14884974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RichL\Desktop\Work\Logo\logo2.jpg"/>
          <p:cNvPicPr>
            <a:picLocks noChangeAspect="1" noChangeArrowheads="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2398" y="108145"/>
            <a:ext cx="1113503" cy="3367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descr="etl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98" y="6248400"/>
            <a:ext cx="76546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535130" y="134291"/>
            <a:ext cx="7620000" cy="780109"/>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Outdoor/indoor roofs</a:t>
            </a:r>
            <a:endParaRPr lang="en-US" sz="4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81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35303" b="35411"/>
          <a:stretch/>
        </p:blipFill>
        <p:spPr bwMode="auto">
          <a:xfrm>
            <a:off x="304800" y="1143000"/>
            <a:ext cx="358948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1198272"/>
            <a:ext cx="3962400" cy="261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flipH="1">
            <a:off x="4000500" y="1143000"/>
            <a:ext cx="76200" cy="5600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038600" y="1143000"/>
            <a:ext cx="76200" cy="560070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04801" y="4191000"/>
            <a:ext cx="3733800" cy="2246769"/>
          </a:xfrm>
          <a:prstGeom prst="rect">
            <a:avLst/>
          </a:prstGeom>
          <a:noFill/>
        </p:spPr>
        <p:txBody>
          <a:bodyPr wrap="square" rtlCol="0">
            <a:spAutoFit/>
          </a:bodyPr>
          <a:lstStyle/>
          <a:p>
            <a:pPr marL="285750" indent="-285750">
              <a:buFont typeface="Arial" pitchFamily="34" charset="0"/>
              <a:buChar char="•"/>
            </a:pPr>
            <a:r>
              <a:rPr lang="en-US" sz="1400" dirty="0" smtClean="0"/>
              <a:t>Outdoor roofs are sloped so that water would slide off the unit.</a:t>
            </a:r>
          </a:p>
          <a:p>
            <a:pPr marL="285750" indent="-285750">
              <a:buFont typeface="Arial" pitchFamily="34" charset="0"/>
              <a:buChar char="•"/>
            </a:pPr>
            <a:r>
              <a:rPr lang="en-US" sz="1400" dirty="0" smtClean="0"/>
              <a:t>The edges of the roof that overlap the side panels are bent outward so that water cannot seep inside.</a:t>
            </a:r>
          </a:p>
          <a:p>
            <a:pPr marL="285750" indent="-285750">
              <a:buFont typeface="Arial" pitchFamily="34" charset="0"/>
              <a:buChar char="•"/>
            </a:pPr>
            <a:r>
              <a:rPr lang="en-US" sz="1400" dirty="0" smtClean="0"/>
              <a:t>Joint roof panels are attached with a metal sleeve</a:t>
            </a:r>
          </a:p>
          <a:p>
            <a:pPr marL="285750" indent="-285750">
              <a:buFont typeface="Arial" pitchFamily="34" charset="0"/>
              <a:buChar char="•"/>
            </a:pPr>
            <a:r>
              <a:rPr lang="en-US" sz="1400" dirty="0" smtClean="0"/>
              <a:t>Silicone is then applied to the joining of panels to stop water from getting in and stop air from leaking out.</a:t>
            </a:r>
            <a:endParaRPr lang="en-US" sz="1400" dirty="0"/>
          </a:p>
        </p:txBody>
      </p:sp>
      <p:sp>
        <p:nvSpPr>
          <p:cNvPr id="22" name="TextBox 21"/>
          <p:cNvSpPr txBox="1"/>
          <p:nvPr/>
        </p:nvSpPr>
        <p:spPr>
          <a:xfrm>
            <a:off x="4381500" y="4228424"/>
            <a:ext cx="3733800" cy="1815882"/>
          </a:xfrm>
          <a:prstGeom prst="rect">
            <a:avLst/>
          </a:prstGeom>
          <a:noFill/>
        </p:spPr>
        <p:txBody>
          <a:bodyPr wrap="square" rtlCol="0">
            <a:spAutoFit/>
          </a:bodyPr>
          <a:lstStyle/>
          <a:p>
            <a:pPr marL="285750" indent="-285750">
              <a:buFont typeface="Arial" pitchFamily="34" charset="0"/>
              <a:buChar char="•"/>
            </a:pPr>
            <a:r>
              <a:rPr lang="en-US" sz="1400" dirty="0" smtClean="0"/>
              <a:t>Indoor units have roofs that are typically flat.  </a:t>
            </a:r>
          </a:p>
          <a:p>
            <a:pPr marL="285750" indent="-285750">
              <a:buFont typeface="Arial" pitchFamily="34" charset="0"/>
              <a:buChar char="•"/>
            </a:pPr>
            <a:r>
              <a:rPr lang="en-US" sz="1400" dirty="0" smtClean="0"/>
              <a:t>Silicon is applied everywhere there is a joining of panels so to stop air from leaking out as well as stopping water from getting in incase of a wash-down.</a:t>
            </a:r>
          </a:p>
          <a:p>
            <a:pPr marL="285750" indent="-285750">
              <a:buFont typeface="Arial" pitchFamily="34" charset="0"/>
              <a:buChar char="•"/>
            </a:pPr>
            <a:r>
              <a:rPr lang="en-US" sz="1400" dirty="0" smtClean="0"/>
              <a:t>Ceiling hung units would also have brackets with holes welded to the four corners of the roof so that it can be easily hung.</a:t>
            </a:r>
            <a:endParaRPr lang="en-US" sz="1400" dirty="0"/>
          </a:p>
        </p:txBody>
      </p:sp>
    </p:spTree>
    <p:extLst>
      <p:ext uri="{BB962C8B-B14F-4D97-AF65-F5344CB8AC3E}">
        <p14:creationId xmlns:p14="http://schemas.microsoft.com/office/powerpoint/2010/main" val="16954278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RichL\Desktop\Work\Logo\logo2.jpg"/>
          <p:cNvPicPr>
            <a:picLocks noChangeAspect="1" noChangeArrowheads="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2398" y="108145"/>
            <a:ext cx="1113503" cy="3367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descr="etl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98" y="6248400"/>
            <a:ext cx="76546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535130" y="134291"/>
            <a:ext cx="7620000" cy="780109"/>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Unit material and thickness options</a:t>
            </a:r>
            <a:endParaRPr lang="en-US" sz="2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aphicFrame>
        <p:nvGraphicFramePr>
          <p:cNvPr id="3" name="Table 2"/>
          <p:cNvGraphicFramePr>
            <a:graphicFrameLocks noGrp="1"/>
          </p:cNvGraphicFramePr>
          <p:nvPr>
            <p:extLst>
              <p:ext uri="{D42A27DB-BD31-4B8C-83A1-F6EECF244321}">
                <p14:modId xmlns:p14="http://schemas.microsoft.com/office/powerpoint/2010/main" val="1711484396"/>
              </p:ext>
            </p:extLst>
          </p:nvPr>
        </p:nvGraphicFramePr>
        <p:xfrm>
          <a:off x="720035" y="2438400"/>
          <a:ext cx="7204765" cy="2571750"/>
        </p:xfrm>
        <a:graphic>
          <a:graphicData uri="http://schemas.openxmlformats.org/drawingml/2006/table">
            <a:tbl>
              <a:tblPr/>
              <a:tblGrid>
                <a:gridCol w="1124642"/>
                <a:gridCol w="1124642"/>
                <a:gridCol w="1183217"/>
                <a:gridCol w="1230077"/>
                <a:gridCol w="1230077"/>
                <a:gridCol w="1312110"/>
              </a:tblGrid>
              <a:tr h="209550">
                <a:tc>
                  <a:txBody>
                    <a:bodyPr/>
                    <a:lstStyle/>
                    <a:p>
                      <a:pPr algn="l" fontAlgn="b"/>
                      <a:r>
                        <a:rPr lang="en-US" sz="1100" b="0" i="0" u="none" strike="noStrike" dirty="0">
                          <a:solidFill>
                            <a:srgbClr val="000000"/>
                          </a:solidFill>
                          <a:effectLst/>
                          <a:latin typeface="Calibri"/>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Material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Standard Thickness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Material Type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Available Thickness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Available Material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9550">
                <a:tc rowSpan="3">
                  <a:txBody>
                    <a:bodyPr/>
                    <a:lstStyle/>
                    <a:p>
                      <a:pPr algn="ctr" fontAlgn="ctr"/>
                      <a:r>
                        <a:rPr lang="en-US" sz="1100" b="1" i="0" u="none" strike="noStrike">
                          <a:solidFill>
                            <a:srgbClr val="000000"/>
                          </a:solidFill>
                          <a:effectLst/>
                          <a:latin typeface="Calibri"/>
                        </a:rPr>
                        <a:t>Outer Wall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Galvanized</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18 ga.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G-90 sheet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a:solidFill>
                            <a:srgbClr val="000000"/>
                          </a:solidFill>
                          <a:effectLst/>
                          <a:latin typeface="Calibri"/>
                        </a:rPr>
                        <a:t>18 , 16 , 14 , 12 ga.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G-90 Sheet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9550">
                <a:tc vMerge="1">
                  <a:txBody>
                    <a:bodyPr/>
                    <a:lstStyle/>
                    <a:p>
                      <a:endParaRPr lang="en-US"/>
                    </a:p>
                  </a:txBody>
                  <a:tcPr/>
                </a:tc>
                <a:tc>
                  <a:txBody>
                    <a:bodyPr/>
                    <a:lstStyle/>
                    <a:p>
                      <a:pPr algn="ctr" fontAlgn="b"/>
                      <a:r>
                        <a:rPr lang="en-US" sz="1100" b="1" i="0" u="none" strike="noStrike">
                          <a:solidFill>
                            <a:srgbClr val="000000"/>
                          </a:solidFill>
                          <a:effectLst/>
                          <a:latin typeface="Calibri"/>
                        </a:rPr>
                        <a:t>Stainless Steel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18 ga.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304 sheet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a:solidFill>
                            <a:srgbClr val="000000"/>
                          </a:solidFill>
                          <a:effectLst/>
                          <a:latin typeface="Calibri"/>
                        </a:rPr>
                        <a:t>18 , 16 , 14 , 12 ga.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304, 316 Sheet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vMerge="1">
                  <a:txBody>
                    <a:bodyPr/>
                    <a:lstStyle/>
                    <a:p>
                      <a:endParaRPr lang="en-US"/>
                    </a:p>
                  </a:txBody>
                  <a:tcPr/>
                </a:tc>
                <a:tc>
                  <a:txBody>
                    <a:bodyPr/>
                    <a:lstStyle/>
                    <a:p>
                      <a:pPr algn="ctr" fontAlgn="b"/>
                      <a:r>
                        <a:rPr lang="en-US" sz="1100" b="1" i="0" u="none" strike="noStrike">
                          <a:solidFill>
                            <a:srgbClr val="000000"/>
                          </a:solidFill>
                          <a:effectLst/>
                          <a:latin typeface="Calibri"/>
                        </a:rPr>
                        <a:t>Aluminum</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14 ga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Sheet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14 , 12 , 10 ga.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Sheet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rowSpan="3">
                  <a:txBody>
                    <a:bodyPr/>
                    <a:lstStyle/>
                    <a:p>
                      <a:pPr algn="ctr" fontAlgn="ctr"/>
                      <a:r>
                        <a:rPr lang="en-US" sz="1100" b="1" i="0" u="none" strike="noStrike">
                          <a:solidFill>
                            <a:srgbClr val="000000"/>
                          </a:solidFill>
                          <a:effectLst/>
                          <a:latin typeface="Calibri"/>
                        </a:rPr>
                        <a:t>Wall Liner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Galvanized</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20 ga.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G-90 sheet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a:solidFill>
                            <a:srgbClr val="000000"/>
                          </a:solidFill>
                          <a:effectLst/>
                          <a:latin typeface="Calibri"/>
                        </a:rPr>
                        <a:t>22 , 20 , 18 , 16 ga.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G-90 Sheet/Perf</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vMerge="1">
                  <a:txBody>
                    <a:bodyPr/>
                    <a:lstStyle/>
                    <a:p>
                      <a:endParaRPr lang="en-US"/>
                    </a:p>
                  </a:txBody>
                  <a:tcPr/>
                </a:tc>
                <a:tc>
                  <a:txBody>
                    <a:bodyPr/>
                    <a:lstStyle/>
                    <a:p>
                      <a:pPr algn="ctr" fontAlgn="b"/>
                      <a:r>
                        <a:rPr lang="en-US" sz="1100" b="1" i="0" u="none" strike="noStrike">
                          <a:solidFill>
                            <a:srgbClr val="000000"/>
                          </a:solidFill>
                          <a:effectLst/>
                          <a:latin typeface="Calibri"/>
                        </a:rPr>
                        <a:t>Stainless Steel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20 ga.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304 sheet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a:solidFill>
                            <a:srgbClr val="000000"/>
                          </a:solidFill>
                          <a:effectLst/>
                          <a:latin typeface="Calibri"/>
                        </a:rPr>
                        <a:t>22 , 20 , 18 , 16 ga.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304, 316 Sheet/Perf</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vMerge="1">
                  <a:txBody>
                    <a:bodyPr/>
                    <a:lstStyle/>
                    <a:p>
                      <a:endParaRPr lang="en-US"/>
                    </a:p>
                  </a:txBody>
                  <a:tcPr/>
                </a:tc>
                <a:tc>
                  <a:txBody>
                    <a:bodyPr/>
                    <a:lstStyle/>
                    <a:p>
                      <a:pPr algn="ctr" fontAlgn="b"/>
                      <a:r>
                        <a:rPr lang="en-US" sz="1100" b="1" i="0" u="none" strike="noStrike">
                          <a:solidFill>
                            <a:srgbClr val="000000"/>
                          </a:solidFill>
                          <a:effectLst/>
                          <a:latin typeface="Calibri"/>
                        </a:rPr>
                        <a:t>Aluminum</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20 ga.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Sheet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nb-NO" sz="1100" b="0" i="0" u="none" strike="noStrike">
                          <a:solidFill>
                            <a:srgbClr val="000000"/>
                          </a:solidFill>
                          <a:effectLst/>
                          <a:latin typeface="Calibri"/>
                        </a:rPr>
                        <a:t>22 , 20 , 18 , 16 ga.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Sheet/Perf</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rowSpan="3">
                  <a:txBody>
                    <a:bodyPr/>
                    <a:lstStyle/>
                    <a:p>
                      <a:pPr algn="ctr" fontAlgn="ctr"/>
                      <a:r>
                        <a:rPr lang="en-US" sz="1100" b="1" i="0" u="none" strike="noStrike">
                          <a:solidFill>
                            <a:srgbClr val="000000"/>
                          </a:solidFill>
                          <a:effectLst/>
                          <a:latin typeface="Calibri"/>
                        </a:rPr>
                        <a:t>Floor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Galvanized</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16 ga.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G-90 sheet</a:t>
                      </a:r>
                    </a:p>
                  </a:txBody>
                  <a:tcPr marL="9525" marR="9525" marT="9525"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16 , 14, 12 ga.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G-90 Sheet/Plate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vMerge="1">
                  <a:txBody>
                    <a:bodyPr/>
                    <a:lstStyle/>
                    <a:p>
                      <a:endParaRPr lang="en-US"/>
                    </a:p>
                  </a:txBody>
                  <a:tcPr/>
                </a:tc>
                <a:tc>
                  <a:txBody>
                    <a:bodyPr/>
                    <a:lstStyle/>
                    <a:p>
                      <a:pPr algn="ctr" fontAlgn="b"/>
                      <a:r>
                        <a:rPr lang="en-US" sz="1100" b="1" i="0" u="none" strike="noStrike">
                          <a:solidFill>
                            <a:srgbClr val="000000"/>
                          </a:solidFill>
                          <a:effectLst/>
                          <a:latin typeface="Calibri"/>
                        </a:rPr>
                        <a:t>Stainless Steel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16 </a:t>
                      </a:r>
                      <a:r>
                        <a:rPr lang="en-US" sz="1100" b="0" i="0" u="none" strike="noStrike" dirty="0" err="1">
                          <a:solidFill>
                            <a:srgbClr val="000000"/>
                          </a:solidFill>
                          <a:effectLst/>
                          <a:latin typeface="Calibri"/>
                        </a:rPr>
                        <a:t>ga.</a:t>
                      </a:r>
                      <a:r>
                        <a:rPr lang="en-US" sz="11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304 sheet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16 , 14, 12 ga.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304, 316 Sheet/Plate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vMerge="1">
                  <a:txBody>
                    <a:bodyPr/>
                    <a:lstStyle/>
                    <a:p>
                      <a:endParaRPr lang="en-US"/>
                    </a:p>
                  </a:txBody>
                  <a:tcPr/>
                </a:tc>
                <a:tc>
                  <a:txBody>
                    <a:bodyPr/>
                    <a:lstStyle/>
                    <a:p>
                      <a:pPr algn="ctr" fontAlgn="b"/>
                      <a:r>
                        <a:rPr lang="en-US" sz="1100" b="1" i="0" u="none" strike="noStrike">
                          <a:solidFill>
                            <a:srgbClr val="000000"/>
                          </a:solidFill>
                          <a:effectLst/>
                          <a:latin typeface="Calibri"/>
                        </a:rPr>
                        <a:t>Aluminum</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14 </a:t>
                      </a:r>
                      <a:r>
                        <a:rPr lang="en-US" sz="1100" b="0" i="0" u="none" strike="noStrike" dirty="0" err="1">
                          <a:solidFill>
                            <a:srgbClr val="000000"/>
                          </a:solidFill>
                          <a:effectLst/>
                          <a:latin typeface="Calibri"/>
                        </a:rPr>
                        <a:t>ga.</a:t>
                      </a:r>
                      <a:endParaRPr lang="en-US" sz="11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Sheet</a:t>
                      </a:r>
                    </a:p>
                  </a:txBody>
                  <a:tcPr marL="9525" marR="9525" marT="9525"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14 , 12 , 10 ga.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Sheet/Plate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rowSpan="3">
                  <a:txBody>
                    <a:bodyPr/>
                    <a:lstStyle/>
                    <a:p>
                      <a:pPr algn="ctr" fontAlgn="ctr"/>
                      <a:r>
                        <a:rPr lang="en-US" sz="1100" b="1" i="0" u="none" strike="noStrike">
                          <a:solidFill>
                            <a:srgbClr val="000000"/>
                          </a:solidFill>
                          <a:effectLst/>
                          <a:latin typeface="Calibri"/>
                        </a:rPr>
                        <a:t>Drain Pans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Galvanized</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vMerge="1">
                  <a:txBody>
                    <a:bodyPr/>
                    <a:lstStyle/>
                    <a:p>
                      <a:endParaRPr lang="en-US"/>
                    </a:p>
                  </a:txBody>
                  <a:tcPr/>
                </a:tc>
                <a:tc>
                  <a:txBody>
                    <a:bodyPr/>
                    <a:lstStyle/>
                    <a:p>
                      <a:pPr algn="ctr" fontAlgn="b"/>
                      <a:r>
                        <a:rPr lang="en-US" sz="1100" b="1" i="0" u="none" strike="noStrike">
                          <a:solidFill>
                            <a:srgbClr val="000000"/>
                          </a:solidFill>
                          <a:effectLst/>
                          <a:latin typeface="Calibri"/>
                        </a:rPr>
                        <a:t>Stainless Steel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16 ga.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304 sheet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a:solidFill>
                            <a:srgbClr val="000000"/>
                          </a:solidFill>
                          <a:effectLst/>
                          <a:latin typeface="Calibri"/>
                        </a:rPr>
                        <a:t>16 , 14 , 12 , 10 ga.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304, 316 Sheet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vMerge="1">
                  <a:txBody>
                    <a:bodyPr/>
                    <a:lstStyle/>
                    <a:p>
                      <a:endParaRPr lang="en-US"/>
                    </a:p>
                  </a:txBody>
                  <a:tcPr/>
                </a:tc>
                <a:tc>
                  <a:txBody>
                    <a:bodyPr/>
                    <a:lstStyle/>
                    <a:p>
                      <a:pPr algn="ctr" fontAlgn="b"/>
                      <a:r>
                        <a:rPr lang="en-US" sz="1100" b="1" i="0" u="none" strike="noStrike">
                          <a:solidFill>
                            <a:srgbClr val="000000"/>
                          </a:solidFill>
                          <a:effectLst/>
                          <a:latin typeface="Calibri"/>
                        </a:rPr>
                        <a:t>Aluminum</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TextBox 3"/>
          <p:cNvSpPr txBox="1"/>
          <p:nvPr/>
        </p:nvSpPr>
        <p:spPr>
          <a:xfrm>
            <a:off x="535130" y="1219200"/>
            <a:ext cx="7618270" cy="584775"/>
          </a:xfrm>
          <a:prstGeom prst="rect">
            <a:avLst/>
          </a:prstGeom>
          <a:noFill/>
        </p:spPr>
        <p:txBody>
          <a:bodyPr wrap="square" rtlCol="0">
            <a:spAutoFit/>
          </a:bodyPr>
          <a:lstStyle/>
          <a:p>
            <a:r>
              <a:rPr lang="en-US" sz="1600" dirty="0" smtClean="0"/>
              <a:t>The following table shows the standard material and thickness for the main sections of an AHU that is used by DAT as well as available material and thickness.</a:t>
            </a:r>
            <a:endParaRPr lang="en-US" sz="1600" dirty="0"/>
          </a:p>
        </p:txBody>
      </p:sp>
    </p:spTree>
    <p:extLst>
      <p:ext uri="{BB962C8B-B14F-4D97-AF65-F5344CB8AC3E}">
        <p14:creationId xmlns:p14="http://schemas.microsoft.com/office/powerpoint/2010/main" val="41375071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RichL\Desktop\Work\Logo\logo2.jpg"/>
          <p:cNvPicPr>
            <a:picLocks noChangeAspect="1" noChangeArrowheads="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2398" y="108145"/>
            <a:ext cx="1113503" cy="3367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descr="etl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98" y="6248400"/>
            <a:ext cx="76546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535130" y="134291"/>
            <a:ext cx="7620000" cy="780109"/>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Paint</a:t>
            </a:r>
            <a:endParaRPr lang="en-US"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9" name="TextBox 8"/>
          <p:cNvSpPr txBox="1"/>
          <p:nvPr/>
        </p:nvSpPr>
        <p:spPr>
          <a:xfrm>
            <a:off x="535130" y="4389843"/>
            <a:ext cx="4800600" cy="1200329"/>
          </a:xfrm>
          <a:prstGeom prst="rect">
            <a:avLst/>
          </a:prstGeom>
          <a:noFill/>
        </p:spPr>
        <p:txBody>
          <a:bodyPr wrap="square" rtlCol="0">
            <a:spAutoFit/>
          </a:bodyPr>
          <a:lstStyle/>
          <a:p>
            <a:r>
              <a:rPr lang="en-US" dirty="0" smtClean="0"/>
              <a:t>If the customer desires a different color than DAT’s standard Stone Gray, a paint chip can be provided where DAT will go ahead and get the paint mixed.</a:t>
            </a:r>
            <a:endParaRPr lang="en-US" dirty="0"/>
          </a:p>
        </p:txBody>
      </p:sp>
      <p:sp>
        <p:nvSpPr>
          <p:cNvPr id="12" name="TextBox 11"/>
          <p:cNvSpPr txBox="1"/>
          <p:nvPr/>
        </p:nvSpPr>
        <p:spPr>
          <a:xfrm>
            <a:off x="3501751" y="1226679"/>
            <a:ext cx="4738735" cy="646331"/>
          </a:xfrm>
          <a:prstGeom prst="rect">
            <a:avLst/>
          </a:prstGeom>
          <a:noFill/>
        </p:spPr>
        <p:txBody>
          <a:bodyPr wrap="square" rtlCol="0">
            <a:spAutoFit/>
          </a:bodyPr>
          <a:lstStyle/>
          <a:p>
            <a:r>
              <a:rPr lang="en-US" dirty="0" smtClean="0"/>
              <a:t>DAT uses a standard 1000 hour two component polyurethane paint. </a:t>
            </a:r>
            <a:endParaRPr lang="en-US" dirty="0"/>
          </a:p>
        </p:txBody>
      </p:sp>
      <p:pic>
        <p:nvPicPr>
          <p:cNvPr id="4098" name="Picture 2" descr="C:\Users\RichL\Desktop\Powerpoint\Painting.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2158"/>
          <a:stretch/>
        </p:blipFill>
        <p:spPr bwMode="auto">
          <a:xfrm>
            <a:off x="304801" y="1066800"/>
            <a:ext cx="2945164" cy="2514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501751" y="2115234"/>
            <a:ext cx="4738735" cy="646331"/>
          </a:xfrm>
          <a:prstGeom prst="rect">
            <a:avLst/>
          </a:prstGeom>
          <a:noFill/>
        </p:spPr>
        <p:txBody>
          <a:bodyPr wrap="square" rtlCol="0">
            <a:spAutoFit/>
          </a:bodyPr>
          <a:lstStyle/>
          <a:p>
            <a:r>
              <a:rPr lang="en-US" dirty="0" smtClean="0"/>
              <a:t>An optional 5,500 hour paint can be used if needed.</a:t>
            </a:r>
            <a:endParaRPr lang="en-US" dirty="0"/>
          </a:p>
        </p:txBody>
      </p:sp>
      <p:sp>
        <p:nvSpPr>
          <p:cNvPr id="13" name="TextBox 12"/>
          <p:cNvSpPr txBox="1"/>
          <p:nvPr/>
        </p:nvSpPr>
        <p:spPr>
          <a:xfrm>
            <a:off x="3501751" y="2935069"/>
            <a:ext cx="4738735" cy="646331"/>
          </a:xfrm>
          <a:prstGeom prst="rect">
            <a:avLst/>
          </a:prstGeom>
          <a:noFill/>
        </p:spPr>
        <p:txBody>
          <a:bodyPr wrap="square" rtlCol="0">
            <a:spAutoFit/>
          </a:bodyPr>
          <a:lstStyle/>
          <a:p>
            <a:r>
              <a:rPr lang="en-US" dirty="0" smtClean="0"/>
              <a:t>For certain applications, an optional 8,000 hour primer can be applied prior to painting.</a:t>
            </a:r>
            <a:endParaRPr lang="en-US" dirty="0"/>
          </a:p>
        </p:txBody>
      </p:sp>
      <p:pic>
        <p:nvPicPr>
          <p:cNvPr id="4099" name="Picture 3" descr="C:\Users\RichL\Desktop\Kaiser CDC\SAM_26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6657" y="3886200"/>
            <a:ext cx="1832518" cy="2748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4444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RichL\Desktop\Work\Logo\logo2.jpg"/>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2398" y="108145"/>
            <a:ext cx="1113503" cy="33674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 name="Title 9"/>
          <p:cNvSpPr>
            <a:spLocks noGrp="1"/>
          </p:cNvSpPr>
          <p:nvPr>
            <p:ph type="title"/>
          </p:nvPr>
        </p:nvSpPr>
        <p:spPr>
          <a:xfrm>
            <a:off x="535130" y="134291"/>
            <a:ext cx="7620000" cy="780109"/>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Access Doors</a:t>
            </a:r>
            <a:endParaRPr lang="en-US" sz="4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3074" name="Picture 2" descr="C:\Users\RichL\Desktop\Work\Pictures\Allergan Von Karmen\IMG_438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167" t="40741" r="52500" b="14630"/>
          <a:stretch/>
        </p:blipFill>
        <p:spPr bwMode="auto">
          <a:xfrm>
            <a:off x="293370" y="977900"/>
            <a:ext cx="1402080" cy="3060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C:\Users\RichL\Desktop\New folder\New folder\2012-12-11 11.40.3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874" t="29723" r="23959" b="24166"/>
          <a:stretch/>
        </p:blipFill>
        <p:spPr bwMode="auto">
          <a:xfrm>
            <a:off x="2238375" y="1176921"/>
            <a:ext cx="1504950" cy="1178404"/>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RichL\Desktop\New folder\New folder\2012-12-27 12.39.55.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91" t="11299" r="7430" b="11299"/>
          <a:stretch/>
        </p:blipFill>
        <p:spPr bwMode="auto">
          <a:xfrm>
            <a:off x="4625634" y="1766123"/>
            <a:ext cx="3692691" cy="237451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93370" y="748722"/>
            <a:ext cx="1504950" cy="276999"/>
          </a:xfrm>
          <a:prstGeom prst="rect">
            <a:avLst/>
          </a:prstGeom>
          <a:noFill/>
        </p:spPr>
        <p:txBody>
          <a:bodyPr wrap="square" rtlCol="0">
            <a:spAutoFit/>
          </a:bodyPr>
          <a:lstStyle/>
          <a:p>
            <a:r>
              <a:rPr lang="en-US" sz="1200" dirty="0" smtClean="0"/>
              <a:t>DAT Manufactured </a:t>
            </a:r>
            <a:endParaRPr lang="en-US" sz="1200" dirty="0"/>
          </a:p>
        </p:txBody>
      </p:sp>
      <p:sp>
        <p:nvSpPr>
          <p:cNvPr id="42" name="TextBox 41"/>
          <p:cNvSpPr txBox="1"/>
          <p:nvPr/>
        </p:nvSpPr>
        <p:spPr>
          <a:xfrm>
            <a:off x="4524120" y="1414360"/>
            <a:ext cx="3692691" cy="276999"/>
          </a:xfrm>
          <a:prstGeom prst="rect">
            <a:avLst/>
          </a:prstGeom>
          <a:noFill/>
        </p:spPr>
        <p:txBody>
          <a:bodyPr wrap="square" rtlCol="0">
            <a:spAutoFit/>
          </a:bodyPr>
          <a:lstStyle/>
          <a:p>
            <a:pPr algn="ctr"/>
            <a:r>
              <a:rPr lang="en-US" sz="1200" dirty="0" smtClean="0"/>
              <a:t>DAT Access Panel</a:t>
            </a:r>
            <a:endParaRPr lang="en-US" sz="1200" dirty="0"/>
          </a:p>
        </p:txBody>
      </p:sp>
      <p:sp>
        <p:nvSpPr>
          <p:cNvPr id="43" name="TextBox 42"/>
          <p:cNvSpPr txBox="1"/>
          <p:nvPr/>
        </p:nvSpPr>
        <p:spPr>
          <a:xfrm>
            <a:off x="2235200" y="887222"/>
            <a:ext cx="1504950" cy="276999"/>
          </a:xfrm>
          <a:prstGeom prst="rect">
            <a:avLst/>
          </a:prstGeom>
          <a:noFill/>
        </p:spPr>
        <p:txBody>
          <a:bodyPr wrap="square" rtlCol="0">
            <a:spAutoFit/>
          </a:bodyPr>
          <a:lstStyle/>
          <a:p>
            <a:pPr algn="ctr"/>
            <a:r>
              <a:rPr lang="en-US" sz="1200" dirty="0" smtClean="0"/>
              <a:t>DAT Door Hinge </a:t>
            </a:r>
            <a:endParaRPr lang="en-US" sz="1200" dirty="0"/>
          </a:p>
        </p:txBody>
      </p:sp>
      <p:cxnSp>
        <p:nvCxnSpPr>
          <p:cNvPr id="14" name="Straight Connector 13"/>
          <p:cNvCxnSpPr/>
          <p:nvPr/>
        </p:nvCxnSpPr>
        <p:spPr>
          <a:xfrm>
            <a:off x="4114800" y="887222"/>
            <a:ext cx="0" cy="5793792"/>
          </a:xfrm>
          <a:prstGeom prst="line">
            <a:avLst/>
          </a:prstGeom>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381000" y="4443799"/>
            <a:ext cx="3429000" cy="1815882"/>
          </a:xfrm>
          <a:prstGeom prst="rect">
            <a:avLst/>
          </a:prstGeom>
          <a:noFill/>
        </p:spPr>
        <p:txBody>
          <a:bodyPr wrap="square" rtlCol="0">
            <a:spAutoFit/>
          </a:bodyPr>
          <a:lstStyle/>
          <a:p>
            <a:pPr marL="285750" indent="-285750">
              <a:buFont typeface="Arial" pitchFamily="34" charset="0"/>
              <a:buChar char="•"/>
            </a:pPr>
            <a:r>
              <a:rPr lang="en-US" sz="1400" dirty="0" smtClean="0"/>
              <a:t>Fiberglass Insulation</a:t>
            </a:r>
          </a:p>
          <a:p>
            <a:pPr marL="285750" indent="-285750">
              <a:buFont typeface="Arial" pitchFamily="34" charset="0"/>
              <a:buChar char="•"/>
            </a:pPr>
            <a:r>
              <a:rPr lang="en-US" sz="1400" dirty="0" smtClean="0"/>
              <a:t>Can be made entirely out of      Aluminum, Galvanized, or S.S.</a:t>
            </a:r>
          </a:p>
          <a:p>
            <a:pPr marL="285750" indent="-285750">
              <a:buFont typeface="Arial" pitchFamily="34" charset="0"/>
              <a:buChar char="•"/>
            </a:pPr>
            <a:r>
              <a:rPr lang="en-US" sz="1400" dirty="0" smtClean="0"/>
              <a:t>Constructed with adjustable hinges.</a:t>
            </a:r>
          </a:p>
          <a:p>
            <a:pPr marL="285750" indent="-285750">
              <a:buFont typeface="Arial" pitchFamily="34" charset="0"/>
              <a:buChar char="•"/>
            </a:pPr>
            <a:r>
              <a:rPr lang="en-US" sz="1400" dirty="0" smtClean="0"/>
              <a:t>Knurled knobs used to open and close.</a:t>
            </a:r>
          </a:p>
          <a:p>
            <a:pPr marL="285750" indent="-285750">
              <a:buFont typeface="Arial" pitchFamily="34" charset="0"/>
              <a:buChar char="•"/>
            </a:pPr>
            <a:r>
              <a:rPr lang="en-US" sz="1400" dirty="0" smtClean="0"/>
              <a:t>Optional window</a:t>
            </a:r>
          </a:p>
          <a:p>
            <a:pPr marL="285750" indent="-285750">
              <a:buFont typeface="Arial" pitchFamily="34" charset="0"/>
              <a:buChar char="•"/>
            </a:pPr>
            <a:r>
              <a:rPr lang="en-US" sz="1400" dirty="0" smtClean="0"/>
              <a:t>Opens outward</a:t>
            </a:r>
          </a:p>
          <a:p>
            <a:pPr marL="285750" indent="-285750">
              <a:buFont typeface="Arial" pitchFamily="34" charset="0"/>
              <a:buChar char="•"/>
            </a:pPr>
            <a:r>
              <a:rPr lang="en-US" sz="1400" dirty="0" smtClean="0"/>
              <a:t>Custom sizing possible</a:t>
            </a:r>
          </a:p>
        </p:txBody>
      </p:sp>
      <p:sp>
        <p:nvSpPr>
          <p:cNvPr id="54" name="TextBox 53"/>
          <p:cNvSpPr txBox="1"/>
          <p:nvPr/>
        </p:nvSpPr>
        <p:spPr>
          <a:xfrm>
            <a:off x="4600233" y="4458969"/>
            <a:ext cx="3540466" cy="1600438"/>
          </a:xfrm>
          <a:prstGeom prst="rect">
            <a:avLst/>
          </a:prstGeom>
          <a:noFill/>
        </p:spPr>
        <p:txBody>
          <a:bodyPr wrap="square" rtlCol="0">
            <a:spAutoFit/>
          </a:bodyPr>
          <a:lstStyle/>
          <a:p>
            <a:pPr marL="285750" indent="-285750">
              <a:buFont typeface="Arial" pitchFamily="34" charset="0"/>
              <a:buChar char="•"/>
            </a:pPr>
            <a:r>
              <a:rPr lang="en-US" sz="1400" dirty="0" smtClean="0"/>
              <a:t>Great for smaller units and tight spaces.</a:t>
            </a:r>
          </a:p>
          <a:p>
            <a:pPr marL="285750" indent="-285750">
              <a:buFont typeface="Arial" pitchFamily="34" charset="0"/>
              <a:buChar char="•"/>
            </a:pPr>
            <a:r>
              <a:rPr lang="en-US" sz="1400" dirty="0" smtClean="0"/>
              <a:t>Can be constructed in any material.</a:t>
            </a:r>
          </a:p>
          <a:p>
            <a:pPr marL="285750" indent="-285750">
              <a:buFont typeface="Arial" pitchFamily="34" charset="0"/>
              <a:buChar char="•"/>
            </a:pPr>
            <a:r>
              <a:rPr lang="en-US" sz="1400" dirty="0" smtClean="0"/>
              <a:t>Available in any size.</a:t>
            </a:r>
          </a:p>
          <a:p>
            <a:pPr marL="285750" indent="-285750">
              <a:buFont typeface="Arial" pitchFamily="34" charset="0"/>
              <a:buChar char="•"/>
            </a:pPr>
            <a:r>
              <a:rPr lang="en-US" sz="1400" dirty="0" smtClean="0"/>
              <a:t>Used typically when size is a factor or when a compartment does not need to be accessed frequently.</a:t>
            </a:r>
          </a:p>
          <a:p>
            <a:pPr marL="285750" indent="-285750">
              <a:buFont typeface="Arial" pitchFamily="34" charset="0"/>
              <a:buChar char="•"/>
            </a:pPr>
            <a:endParaRPr lang="en-US" sz="1400" dirty="0" smtClean="0"/>
          </a:p>
        </p:txBody>
      </p:sp>
      <p:pic>
        <p:nvPicPr>
          <p:cNvPr id="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64089" y="2869137"/>
            <a:ext cx="1447172" cy="116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2235200" y="2562192"/>
            <a:ext cx="1504950" cy="276999"/>
          </a:xfrm>
          <a:prstGeom prst="rect">
            <a:avLst/>
          </a:prstGeom>
          <a:noFill/>
        </p:spPr>
        <p:txBody>
          <a:bodyPr wrap="square" rtlCol="0">
            <a:spAutoFit/>
          </a:bodyPr>
          <a:lstStyle/>
          <a:p>
            <a:pPr algn="ctr"/>
            <a:r>
              <a:rPr lang="en-US" sz="1200" dirty="0" smtClean="0"/>
              <a:t>Door Knob</a:t>
            </a:r>
            <a:endParaRPr lang="en-US" sz="1200" dirty="0"/>
          </a:p>
        </p:txBody>
      </p:sp>
    </p:spTree>
    <p:extLst>
      <p:ext uri="{BB962C8B-B14F-4D97-AF65-F5344CB8AC3E}">
        <p14:creationId xmlns:p14="http://schemas.microsoft.com/office/powerpoint/2010/main" val="21432314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RichL\Desktop\Work\Logo\logo2.jpg"/>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2398" y="108145"/>
            <a:ext cx="1113503" cy="3367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descr="etl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398" y="6248400"/>
            <a:ext cx="76546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535130" y="134291"/>
            <a:ext cx="7620000" cy="780109"/>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Access Doors</a:t>
            </a:r>
            <a:endParaRPr lang="en-US" sz="4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2" name="Rounded Rectangle 1"/>
          <p:cNvSpPr/>
          <p:nvPr/>
        </p:nvSpPr>
        <p:spPr>
          <a:xfrm>
            <a:off x="2735486" y="4920298"/>
            <a:ext cx="3235772" cy="18478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9" name="TextBox 18"/>
          <p:cNvSpPr txBox="1"/>
          <p:nvPr/>
        </p:nvSpPr>
        <p:spPr>
          <a:xfrm>
            <a:off x="2847058" y="5034360"/>
            <a:ext cx="3581400" cy="1600438"/>
          </a:xfrm>
          <a:prstGeom prst="rect">
            <a:avLst/>
          </a:prstGeom>
          <a:noFill/>
        </p:spPr>
        <p:txBody>
          <a:bodyPr wrap="square" rtlCol="0">
            <a:spAutoFit/>
          </a:bodyPr>
          <a:lstStyle/>
          <a:p>
            <a:pPr marL="285750" indent="-285750">
              <a:buFont typeface="Arial" pitchFamily="34" charset="0"/>
              <a:buChar char="•"/>
            </a:pPr>
            <a:r>
              <a:rPr lang="en-US" sz="1400" dirty="0" smtClean="0"/>
              <a:t>Flush with unit walls</a:t>
            </a:r>
          </a:p>
          <a:p>
            <a:pPr marL="285750" indent="-285750">
              <a:buFont typeface="Arial" pitchFamily="34" charset="0"/>
              <a:buChar char="•"/>
            </a:pPr>
            <a:r>
              <a:rPr lang="en-US" sz="1400" dirty="0" smtClean="0"/>
              <a:t>Foam injected</a:t>
            </a:r>
          </a:p>
          <a:p>
            <a:pPr marL="285750" indent="-285750">
              <a:buFont typeface="Arial" pitchFamily="34" charset="0"/>
              <a:buChar char="•"/>
            </a:pPr>
            <a:r>
              <a:rPr lang="en-US" sz="1400" dirty="0" smtClean="0"/>
              <a:t>Extruded Aluminum Frame</a:t>
            </a:r>
          </a:p>
          <a:p>
            <a:pPr marL="285750" indent="-285750">
              <a:buFont typeface="Arial" pitchFamily="34" charset="0"/>
              <a:buChar char="•"/>
            </a:pPr>
            <a:r>
              <a:rPr lang="en-US" sz="1400" dirty="0" smtClean="0"/>
              <a:t>Galvanized or S.S. outside and liner.</a:t>
            </a:r>
          </a:p>
          <a:p>
            <a:pPr marL="285750" indent="-285750">
              <a:buFont typeface="Arial" pitchFamily="34" charset="0"/>
              <a:buChar char="•"/>
            </a:pPr>
            <a:r>
              <a:rPr lang="en-US" sz="1400" dirty="0" smtClean="0"/>
              <a:t>Optional window</a:t>
            </a:r>
          </a:p>
          <a:p>
            <a:pPr marL="285750" indent="-285750">
              <a:buFont typeface="Arial" pitchFamily="34" charset="0"/>
              <a:buChar char="•"/>
            </a:pPr>
            <a:r>
              <a:rPr lang="en-US" sz="1400" dirty="0" smtClean="0"/>
              <a:t>Opens inward/outward</a:t>
            </a:r>
          </a:p>
          <a:p>
            <a:pPr marL="285750" indent="-285750">
              <a:buFont typeface="Arial" pitchFamily="34" charset="0"/>
              <a:buChar char="•"/>
            </a:pPr>
            <a:r>
              <a:rPr lang="en-US" sz="1400" dirty="0" smtClean="0"/>
              <a:t>Available only in standard sizes.</a:t>
            </a:r>
            <a:endParaRPr lang="en-US" sz="1400" dirty="0"/>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795" y="1143000"/>
            <a:ext cx="6814707" cy="3437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24122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RichL\Desktop\Work\Logo\logo2.jpg"/>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2398" y="108145"/>
            <a:ext cx="1113503" cy="3367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descr="etl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398" y="6248400"/>
            <a:ext cx="76546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535130" y="134291"/>
            <a:ext cx="7620000" cy="780109"/>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Large fan vibration isolators</a:t>
            </a:r>
            <a:endParaRPr lang="en-U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263" y="3276600"/>
            <a:ext cx="3762052" cy="282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3886" y="1869099"/>
            <a:ext cx="3165451" cy="423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35130" y="1066800"/>
            <a:ext cx="4265470" cy="2031325"/>
          </a:xfrm>
          <a:prstGeom prst="rect">
            <a:avLst/>
          </a:prstGeom>
          <a:noFill/>
        </p:spPr>
        <p:txBody>
          <a:bodyPr wrap="square" rtlCol="0">
            <a:spAutoFit/>
          </a:bodyPr>
          <a:lstStyle/>
          <a:p>
            <a:pPr marL="285750" indent="-285750">
              <a:buFont typeface="Arial" pitchFamily="34" charset="0"/>
              <a:buChar char="•"/>
            </a:pPr>
            <a:r>
              <a:rPr lang="en-US" sz="1400" dirty="0" smtClean="0"/>
              <a:t>DAT uses standard vibration isolators manufactured by </a:t>
            </a:r>
            <a:r>
              <a:rPr lang="en-US" sz="1400" dirty="0" err="1" smtClean="0"/>
              <a:t>CalDyn</a:t>
            </a:r>
            <a:r>
              <a:rPr lang="en-US" sz="1400" dirty="0"/>
              <a:t> </a:t>
            </a:r>
            <a:r>
              <a:rPr lang="en-US" sz="1400" dirty="0" smtClean="0"/>
              <a:t>which are OSHPD certified.</a:t>
            </a:r>
          </a:p>
          <a:p>
            <a:pPr marL="285750" indent="-285750">
              <a:buFont typeface="Arial" pitchFamily="34" charset="0"/>
              <a:buChar char="•"/>
            </a:pPr>
            <a:r>
              <a:rPr lang="en-US" sz="1400" dirty="0" smtClean="0"/>
              <a:t>Approximate weight calculations at different points of the motor/fan unit are calculated by DAT.  A spring isolator is then chosen that would best suit the weights.</a:t>
            </a:r>
          </a:p>
          <a:p>
            <a:pPr marL="285750" indent="-285750">
              <a:buFont typeface="Arial" pitchFamily="34" charset="0"/>
              <a:buChar char="•"/>
            </a:pPr>
            <a:r>
              <a:rPr lang="en-US" sz="1400" dirty="0" smtClean="0"/>
              <a:t>Typically, 4 isolators are enough to withstand the fan/motor in most cases. However, more would be needed for some of the larger units.</a:t>
            </a:r>
            <a:endParaRPr lang="en-US" sz="1400" dirty="0"/>
          </a:p>
        </p:txBody>
      </p:sp>
    </p:spTree>
    <p:extLst>
      <p:ext uri="{BB962C8B-B14F-4D97-AF65-F5344CB8AC3E}">
        <p14:creationId xmlns:p14="http://schemas.microsoft.com/office/powerpoint/2010/main" val="21576730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RichL\Desktop\Work\Logo\logo2.jpg"/>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2398" y="108145"/>
            <a:ext cx="1113503" cy="3367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descr="etl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398" y="6248400"/>
            <a:ext cx="76546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535130" y="134291"/>
            <a:ext cx="7620000" cy="780109"/>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Air flow monitoring station</a:t>
            </a:r>
            <a:endParaRPr lang="en-U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1" name="TextBox 10"/>
          <p:cNvSpPr txBox="1"/>
          <p:nvPr/>
        </p:nvSpPr>
        <p:spPr>
          <a:xfrm>
            <a:off x="535130" y="1420744"/>
            <a:ext cx="7549700" cy="954107"/>
          </a:xfrm>
          <a:prstGeom prst="rect">
            <a:avLst/>
          </a:prstGeom>
          <a:noFill/>
        </p:spPr>
        <p:txBody>
          <a:bodyPr wrap="square" rtlCol="0">
            <a:spAutoFit/>
          </a:bodyPr>
          <a:lstStyle/>
          <a:p>
            <a:r>
              <a:rPr lang="en-US" sz="1400" dirty="0" smtClean="0"/>
              <a:t>An optional air flow monitoring station can be installed on the unit.  Fans have an option where the factory would install a piezometer ring along the cone of the fan.  By doing this, it is possible to install a monitoring station so that it can read and display the static pressure or CFM of the fan.  It will then transmit a signal back to the control room to give the status of the unit.</a:t>
            </a:r>
            <a:endParaRPr lang="en-US" sz="1400" dirty="0"/>
          </a:p>
        </p:txBody>
      </p:sp>
      <p:pic>
        <p:nvPicPr>
          <p:cNvPr id="2050"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3657600"/>
            <a:ext cx="3512830" cy="2376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rotWithShape="1">
          <a:blip r:embed="rId6">
            <a:extLst>
              <a:ext uri="{28A0092B-C50C-407E-A947-70E740481C1C}">
                <a14:useLocalDpi xmlns:a14="http://schemas.microsoft.com/office/drawing/2010/main" val="0"/>
              </a:ext>
            </a:extLst>
          </a:blip>
          <a:srcRect l="10708" t="4840" r="14994" b="5143"/>
          <a:stretch/>
        </p:blipFill>
        <p:spPr bwMode="auto">
          <a:xfrm>
            <a:off x="4114800" y="3426279"/>
            <a:ext cx="3799116" cy="3037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23997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RichL\Desktop\Work\Logo\logo2.jpg"/>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2398" y="108145"/>
            <a:ext cx="1113503" cy="3367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descr="etl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398" y="6248400"/>
            <a:ext cx="76546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535130" y="134291"/>
            <a:ext cx="7620000" cy="780109"/>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Shaft grounding</a:t>
            </a:r>
            <a:endParaRPr lang="en-US" sz="4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1" name="TextBox 10"/>
          <p:cNvSpPr txBox="1"/>
          <p:nvPr/>
        </p:nvSpPr>
        <p:spPr>
          <a:xfrm>
            <a:off x="535130" y="1420744"/>
            <a:ext cx="7549700" cy="1169551"/>
          </a:xfrm>
          <a:prstGeom prst="rect">
            <a:avLst/>
          </a:prstGeom>
          <a:noFill/>
        </p:spPr>
        <p:txBody>
          <a:bodyPr wrap="square" rtlCol="0">
            <a:spAutoFit/>
          </a:bodyPr>
          <a:lstStyle/>
          <a:p>
            <a:r>
              <a:rPr lang="en-US" sz="1400" dirty="0" smtClean="0"/>
              <a:t>VFD induce voltage on the shafts of the motors that they control.  This wears motor bearings and shortens the motor life expectancy.  </a:t>
            </a:r>
          </a:p>
          <a:p>
            <a:endParaRPr lang="en-US" sz="1400" dirty="0" smtClean="0"/>
          </a:p>
          <a:p>
            <a:r>
              <a:rPr lang="en-US" sz="1400" dirty="0" smtClean="0"/>
              <a:t>DAT uses Aegis brand shaft grounding which provides protection against these problems by grounding the voltage.</a:t>
            </a:r>
            <a:endParaRPr lang="en-US" sz="1400" dirty="0"/>
          </a:p>
        </p:txBody>
      </p:sp>
      <p:pic>
        <p:nvPicPr>
          <p:cNvPr id="2054" name="Picture 6" descr="http://www.lselectric.com/wp-content/uploads/2013/01/AEGIS0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449820"/>
            <a:ext cx="2730386" cy="260296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automationmag.com/images/stories/2009/june09_sg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149" y="3429000"/>
            <a:ext cx="3262244" cy="2623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1305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RichL\Desktop\Work\Logo\logo2.jpg"/>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2398" y="108145"/>
            <a:ext cx="1113503" cy="33674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 name="Title 9"/>
          <p:cNvSpPr>
            <a:spLocks noGrp="1"/>
          </p:cNvSpPr>
          <p:nvPr>
            <p:ph type="title"/>
          </p:nvPr>
        </p:nvSpPr>
        <p:spPr>
          <a:xfrm>
            <a:off x="535130" y="134291"/>
            <a:ext cx="7620000" cy="780109"/>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Electrical Components</a:t>
            </a:r>
            <a:endParaRPr lang="en-U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2050" name="Picture 2" descr="HUSH HOUSE_017"/>
          <p:cNvPicPr>
            <a:picLocks noChangeAspect="1" noChangeArrowheads="1"/>
          </p:cNvPicPr>
          <p:nvPr/>
        </p:nvPicPr>
        <p:blipFill>
          <a:blip r:embed="rId4" cstate="print">
            <a:extLst>
              <a:ext uri="{28A0092B-C50C-407E-A947-70E740481C1C}">
                <a14:useLocalDpi xmlns:a14="http://schemas.microsoft.com/office/drawing/2010/main" val="0"/>
              </a:ext>
            </a:extLst>
          </a:blip>
          <a:srcRect t="13272" b="5214"/>
          <a:stretch>
            <a:fillRect/>
          </a:stretch>
        </p:blipFill>
        <p:spPr bwMode="auto">
          <a:xfrm>
            <a:off x="152398" y="1090961"/>
            <a:ext cx="2379662" cy="2919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2052" name="Picture 4" descr="C:\Users\RichL\Desktop\New folder\SAM_275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6962"/>
          <a:stretch/>
        </p:blipFill>
        <p:spPr bwMode="auto">
          <a:xfrm>
            <a:off x="5943600" y="1089102"/>
            <a:ext cx="2093252" cy="29212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705100" y="1215742"/>
            <a:ext cx="3200400" cy="523220"/>
          </a:xfrm>
          <a:prstGeom prst="rect">
            <a:avLst/>
          </a:prstGeom>
          <a:noFill/>
        </p:spPr>
        <p:txBody>
          <a:bodyPr wrap="square" rtlCol="0">
            <a:spAutoFit/>
          </a:bodyPr>
          <a:lstStyle/>
          <a:p>
            <a:r>
              <a:rPr lang="en-US" sz="1400" dirty="0" smtClean="0"/>
              <a:t>DAT is able to wire any components the customer would like to have in their unit.</a:t>
            </a:r>
            <a:endParaRPr lang="en-US" sz="1400" dirty="0"/>
          </a:p>
        </p:txBody>
      </p:sp>
      <p:sp>
        <p:nvSpPr>
          <p:cNvPr id="3" name="TextBox 2"/>
          <p:cNvSpPr txBox="1"/>
          <p:nvPr/>
        </p:nvSpPr>
        <p:spPr>
          <a:xfrm>
            <a:off x="2819400" y="1738962"/>
            <a:ext cx="2971800" cy="2677656"/>
          </a:xfrm>
          <a:prstGeom prst="rect">
            <a:avLst/>
          </a:prstGeom>
          <a:noFill/>
        </p:spPr>
        <p:txBody>
          <a:bodyPr wrap="square" rtlCol="0">
            <a:spAutoFit/>
          </a:bodyPr>
          <a:lstStyle/>
          <a:p>
            <a:pPr marL="285750" indent="-285750">
              <a:buFont typeface="Arial" pitchFamily="34" charset="0"/>
              <a:buChar char="•"/>
            </a:pPr>
            <a:r>
              <a:rPr lang="en-US" sz="1400" dirty="0" smtClean="0"/>
              <a:t>Pressure/CFM meters</a:t>
            </a:r>
          </a:p>
          <a:p>
            <a:pPr marL="285750" indent="-285750">
              <a:buFont typeface="Arial" pitchFamily="34" charset="0"/>
              <a:buChar char="•"/>
            </a:pPr>
            <a:r>
              <a:rPr lang="en-US" sz="1400" dirty="0" smtClean="0"/>
              <a:t>VFD (ABB, CERUS, etc.)</a:t>
            </a:r>
          </a:p>
          <a:p>
            <a:pPr marL="285750" indent="-285750">
              <a:buFont typeface="Arial" pitchFamily="34" charset="0"/>
              <a:buChar char="•"/>
            </a:pPr>
            <a:r>
              <a:rPr lang="en-US" sz="1400" dirty="0" smtClean="0"/>
              <a:t>Motor Protection</a:t>
            </a:r>
          </a:p>
          <a:p>
            <a:pPr marL="285750" indent="-285750">
              <a:buFont typeface="Arial" pitchFamily="34" charset="0"/>
              <a:buChar char="•"/>
            </a:pPr>
            <a:r>
              <a:rPr lang="en-US" sz="1400" dirty="0" smtClean="0"/>
              <a:t>Disconnect Switch</a:t>
            </a:r>
          </a:p>
          <a:p>
            <a:pPr marL="285750" indent="-285750">
              <a:buFont typeface="Arial" pitchFamily="34" charset="0"/>
              <a:buChar char="•"/>
            </a:pPr>
            <a:r>
              <a:rPr lang="en-US" sz="1400" dirty="0" smtClean="0"/>
              <a:t>Damper Actuators</a:t>
            </a:r>
          </a:p>
          <a:p>
            <a:pPr marL="285750" indent="-285750">
              <a:buFont typeface="Arial" pitchFamily="34" charset="0"/>
              <a:buChar char="•"/>
            </a:pPr>
            <a:r>
              <a:rPr lang="en-US" sz="1400" dirty="0"/>
              <a:t>Single Point Power </a:t>
            </a:r>
            <a:r>
              <a:rPr lang="en-US" sz="1400" dirty="0" smtClean="0"/>
              <a:t>Connection</a:t>
            </a:r>
          </a:p>
          <a:p>
            <a:pPr marL="285750" indent="-285750">
              <a:buFont typeface="Arial" pitchFamily="34" charset="0"/>
              <a:buChar char="•"/>
            </a:pPr>
            <a:r>
              <a:rPr lang="en-US" sz="1400" dirty="0" smtClean="0"/>
              <a:t>Control Relays</a:t>
            </a:r>
          </a:p>
          <a:p>
            <a:pPr marL="285750" indent="-285750">
              <a:buFont typeface="Arial" pitchFamily="34" charset="0"/>
              <a:buChar char="•"/>
            </a:pPr>
            <a:r>
              <a:rPr lang="en-US" sz="1400" dirty="0" smtClean="0"/>
              <a:t>Step-down Transformers</a:t>
            </a:r>
          </a:p>
          <a:p>
            <a:pPr marL="285750" indent="-285750">
              <a:buFont typeface="Arial" pitchFamily="34" charset="0"/>
              <a:buChar char="•"/>
            </a:pPr>
            <a:r>
              <a:rPr lang="en-US" sz="1400" dirty="0" smtClean="0"/>
              <a:t>Fan </a:t>
            </a:r>
            <a:r>
              <a:rPr lang="en-US" sz="1400" dirty="0"/>
              <a:t>Indicator </a:t>
            </a:r>
            <a:r>
              <a:rPr lang="en-US" sz="1400" dirty="0" smtClean="0"/>
              <a:t>Lights</a:t>
            </a:r>
          </a:p>
          <a:p>
            <a:pPr marL="285750" indent="-285750">
              <a:buFont typeface="Arial" pitchFamily="34" charset="0"/>
              <a:buChar char="•"/>
            </a:pPr>
            <a:r>
              <a:rPr lang="en-US" sz="1400" dirty="0" smtClean="0"/>
              <a:t>GFI Outlets</a:t>
            </a:r>
          </a:p>
          <a:p>
            <a:pPr marL="285750" indent="-285750">
              <a:buFont typeface="Arial" pitchFamily="34" charset="0"/>
              <a:buChar char="•"/>
            </a:pPr>
            <a:r>
              <a:rPr lang="en-US" sz="1400" dirty="0" smtClean="0"/>
              <a:t>Unit Lighting</a:t>
            </a:r>
          </a:p>
          <a:p>
            <a:pPr marL="285750" indent="-285750">
              <a:buFont typeface="Arial" pitchFamily="34" charset="0"/>
              <a:buChar char="•"/>
            </a:pPr>
            <a:endParaRPr lang="en-US" sz="1400" dirty="0"/>
          </a:p>
        </p:txBody>
      </p:sp>
      <p:pic>
        <p:nvPicPr>
          <p:cNvPr id="2055" name="Picture 7" descr="C:\Users\RichL\Desktop\Work\Pictures\Prototype2\Unit Pictures\DSC_654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5244" t="26405" r="40366" b="35036"/>
          <a:stretch/>
        </p:blipFill>
        <p:spPr bwMode="auto">
          <a:xfrm>
            <a:off x="507998" y="4352324"/>
            <a:ext cx="2171702" cy="228028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4251259"/>
            <a:ext cx="2779052" cy="2381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79418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RichL\Desktop\Work\Logo\logo2.jpg"/>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2398" y="108145"/>
            <a:ext cx="1113503" cy="3367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descr="etl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398" y="6248400"/>
            <a:ext cx="76546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535130" y="134291"/>
            <a:ext cx="7620000" cy="780109"/>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Electrical Components</a:t>
            </a:r>
            <a:endParaRPr lang="en-U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2054" name="Picture 6" descr="http://images.drillspot.com/pimages/7301/730174_300.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830" y="1752600"/>
            <a:ext cx="1676400" cy="1676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0" y="1143000"/>
            <a:ext cx="7543800" cy="307777"/>
          </a:xfrm>
          <a:prstGeom prst="rect">
            <a:avLst/>
          </a:prstGeom>
          <a:noFill/>
        </p:spPr>
        <p:txBody>
          <a:bodyPr wrap="square" rtlCol="0">
            <a:spAutoFit/>
          </a:bodyPr>
          <a:lstStyle/>
          <a:p>
            <a:r>
              <a:rPr lang="en-US" sz="1400" dirty="0" smtClean="0"/>
              <a:t>DAT is capable of installing and wiring electrical components in conditional enclosures.</a:t>
            </a:r>
            <a:endParaRPr lang="en-US" sz="1400" dirty="0"/>
          </a:p>
        </p:txBody>
      </p:sp>
      <p:sp>
        <p:nvSpPr>
          <p:cNvPr id="12" name="TextBox 11"/>
          <p:cNvSpPr txBox="1"/>
          <p:nvPr/>
        </p:nvSpPr>
        <p:spPr>
          <a:xfrm>
            <a:off x="228600" y="3653782"/>
            <a:ext cx="3048000" cy="1815882"/>
          </a:xfrm>
          <a:prstGeom prst="rect">
            <a:avLst/>
          </a:prstGeom>
          <a:noFill/>
        </p:spPr>
        <p:txBody>
          <a:bodyPr wrap="square" rtlCol="0">
            <a:spAutoFit/>
          </a:bodyPr>
          <a:lstStyle/>
          <a:p>
            <a:r>
              <a:rPr lang="en-US" sz="1400" dirty="0" smtClean="0"/>
              <a:t>Wiring of the electrical components can be housed in weatherproof</a:t>
            </a:r>
          </a:p>
          <a:p>
            <a:endParaRPr lang="en-US" sz="1400" dirty="0" smtClean="0"/>
          </a:p>
          <a:p>
            <a:pPr marL="285750" indent="-285750">
              <a:buFont typeface="Arial" pitchFamily="34" charset="0"/>
              <a:buChar char="•"/>
            </a:pPr>
            <a:r>
              <a:rPr lang="en-US" sz="1400" dirty="0"/>
              <a:t>DAT constructed </a:t>
            </a:r>
            <a:r>
              <a:rPr lang="en-US" sz="1400" dirty="0" smtClean="0"/>
              <a:t>enclosures.</a:t>
            </a:r>
          </a:p>
          <a:p>
            <a:pPr marL="285750" indent="-285750">
              <a:buFont typeface="Arial" pitchFamily="34" charset="0"/>
              <a:buChar char="•"/>
            </a:pPr>
            <a:r>
              <a:rPr lang="en-US" sz="1400" dirty="0" smtClean="0"/>
              <a:t>NEMA 3R enclosures.</a:t>
            </a:r>
          </a:p>
          <a:p>
            <a:pPr marL="285750" indent="-285750">
              <a:buFont typeface="Arial" pitchFamily="34" charset="0"/>
              <a:buChar char="•"/>
            </a:pPr>
            <a:r>
              <a:rPr lang="en-US" sz="1400" dirty="0" smtClean="0"/>
              <a:t>NEMA 4 enclosures.</a:t>
            </a:r>
          </a:p>
          <a:p>
            <a:pPr marL="285750" indent="-285750">
              <a:buFont typeface="Arial" pitchFamily="34" charset="0"/>
              <a:buChar char="•"/>
            </a:pPr>
            <a:r>
              <a:rPr lang="en-US" sz="1400" dirty="0"/>
              <a:t>E</a:t>
            </a:r>
            <a:r>
              <a:rPr lang="en-US" sz="1400" dirty="0" smtClean="0"/>
              <a:t>xplosion proof enclosures.</a:t>
            </a:r>
          </a:p>
          <a:p>
            <a:pPr marL="285750" indent="-285750">
              <a:buFont typeface="Arial" pitchFamily="34" charset="0"/>
              <a:buChar char="•"/>
            </a:pPr>
            <a:r>
              <a:rPr lang="en-US" sz="1400" dirty="0"/>
              <a:t>e</a:t>
            </a:r>
            <a:r>
              <a:rPr lang="en-US" sz="1400" dirty="0" smtClean="0"/>
              <a:t>tc. </a:t>
            </a:r>
          </a:p>
        </p:txBody>
      </p:sp>
      <p:pic>
        <p:nvPicPr>
          <p:cNvPr id="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84500" y="1627298"/>
            <a:ext cx="2616896" cy="1927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3773233"/>
            <a:ext cx="4399754" cy="2722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85114" y="1505634"/>
            <a:ext cx="1591240" cy="2122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59436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RichL\Desktop\Work\Logo\logo2.jpg"/>
          <p:cNvPicPr>
            <a:picLocks noChangeAspect="1" noChangeArrowheads="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2398" y="108145"/>
            <a:ext cx="1113503" cy="3367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descr="etl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98" y="6248400"/>
            <a:ext cx="76546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535130" y="134291"/>
            <a:ext cx="7620000" cy="780109"/>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Custom vs. Standard AHU’s</a:t>
            </a:r>
            <a:endParaRPr lang="en-U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aphicFrame>
        <p:nvGraphicFramePr>
          <p:cNvPr id="3" name="Table 2"/>
          <p:cNvGraphicFramePr>
            <a:graphicFrameLocks noGrp="1"/>
          </p:cNvGraphicFramePr>
          <p:nvPr>
            <p:extLst>
              <p:ext uri="{D42A27DB-BD31-4B8C-83A1-F6EECF244321}">
                <p14:modId xmlns:p14="http://schemas.microsoft.com/office/powerpoint/2010/main" val="2038883961"/>
              </p:ext>
            </p:extLst>
          </p:nvPr>
        </p:nvGraphicFramePr>
        <p:xfrm>
          <a:off x="838200" y="1028700"/>
          <a:ext cx="6781800" cy="5372105"/>
        </p:xfrm>
        <a:graphic>
          <a:graphicData uri="http://schemas.openxmlformats.org/drawingml/2006/table">
            <a:tbl>
              <a:tblPr>
                <a:tableStyleId>{5C22544A-7EE6-4342-B048-85BDC9FD1C3A}</a:tableStyleId>
              </a:tblPr>
              <a:tblGrid>
                <a:gridCol w="1520439"/>
                <a:gridCol w="2670561"/>
                <a:gridCol w="2590800"/>
              </a:tblGrid>
              <a:tr h="185245">
                <a:tc>
                  <a:txBody>
                    <a:bodyPr/>
                    <a:lstStyle/>
                    <a:p>
                      <a:pPr algn="l" fontAlgn="b"/>
                      <a:endParaRPr lang="en-US" sz="1000" b="1" i="0" u="none" strike="noStrike" dirty="0">
                        <a:solidFill>
                          <a:srgbClr val="000000"/>
                        </a:solidFill>
                        <a:effectLst/>
                        <a:latin typeface="Calibri"/>
                      </a:endParaRPr>
                    </a:p>
                  </a:txBody>
                  <a:tcPr marL="8277" marR="8277" marT="8277" marB="0" anchor="b"/>
                </a:tc>
                <a:tc>
                  <a:txBody>
                    <a:bodyPr/>
                    <a:lstStyle/>
                    <a:p>
                      <a:pPr algn="ctr" fontAlgn="b"/>
                      <a:r>
                        <a:rPr lang="en-US" sz="1000" b="1" u="none" strike="noStrike" dirty="0">
                          <a:effectLst/>
                        </a:rPr>
                        <a:t>Custom</a:t>
                      </a:r>
                      <a:endParaRPr lang="en-US" sz="1000" b="1" i="0" u="none" strike="noStrike" dirty="0">
                        <a:solidFill>
                          <a:srgbClr val="000000"/>
                        </a:solidFill>
                        <a:effectLst/>
                        <a:latin typeface="Calibri"/>
                      </a:endParaRPr>
                    </a:p>
                  </a:txBody>
                  <a:tcPr marL="8277" marR="8277" marT="8277" marB="0" anchor="b"/>
                </a:tc>
                <a:tc>
                  <a:txBody>
                    <a:bodyPr/>
                    <a:lstStyle/>
                    <a:p>
                      <a:pPr algn="ctr" fontAlgn="b"/>
                      <a:r>
                        <a:rPr lang="en-US" sz="1000" b="1" u="none" strike="noStrike" dirty="0">
                          <a:effectLst/>
                        </a:rPr>
                        <a:t>Standard</a:t>
                      </a:r>
                      <a:endParaRPr lang="en-US" sz="1000" b="1" i="0" u="none" strike="noStrike" dirty="0">
                        <a:solidFill>
                          <a:srgbClr val="000000"/>
                        </a:solidFill>
                        <a:effectLst/>
                        <a:latin typeface="Calibri"/>
                      </a:endParaRPr>
                    </a:p>
                  </a:txBody>
                  <a:tcPr marL="8277" marR="8277" marT="8277" marB="0" anchor="b"/>
                </a:tc>
              </a:tr>
              <a:tr h="185245">
                <a:tc>
                  <a:txBody>
                    <a:bodyPr/>
                    <a:lstStyle/>
                    <a:p>
                      <a:pPr algn="l" fontAlgn="b"/>
                      <a:r>
                        <a:rPr lang="en-US" sz="1000" b="1" u="none" strike="noStrike" dirty="0">
                          <a:effectLst/>
                        </a:rPr>
                        <a:t>Construction</a:t>
                      </a:r>
                      <a:endParaRPr lang="en-US" sz="1000" b="1" i="0" u="none" strike="noStrike" dirty="0">
                        <a:solidFill>
                          <a:srgbClr val="000000"/>
                        </a:solidFill>
                        <a:effectLst/>
                        <a:latin typeface="Calibri"/>
                      </a:endParaRPr>
                    </a:p>
                  </a:txBody>
                  <a:tcPr marL="8277" marR="8277" marT="8277" marB="0" anchor="b"/>
                </a:tc>
                <a:tc>
                  <a:txBody>
                    <a:bodyPr/>
                    <a:lstStyle/>
                    <a:p>
                      <a:pPr algn="l" fontAlgn="b"/>
                      <a:r>
                        <a:rPr lang="en-US" sz="1000" u="none" strike="noStrike">
                          <a:effectLst/>
                        </a:rPr>
                        <a:t>High quality</a:t>
                      </a:r>
                      <a:endParaRPr lang="en-US" sz="1000" b="0" i="0" u="none" strike="noStrike">
                        <a:solidFill>
                          <a:srgbClr val="000000"/>
                        </a:solidFill>
                        <a:effectLst/>
                        <a:latin typeface="Calibri"/>
                      </a:endParaRPr>
                    </a:p>
                  </a:txBody>
                  <a:tcPr marL="8277" marR="8277" marT="8277" marB="0" anchor="b"/>
                </a:tc>
                <a:tc>
                  <a:txBody>
                    <a:bodyPr/>
                    <a:lstStyle/>
                    <a:p>
                      <a:pPr algn="l" fontAlgn="b"/>
                      <a:r>
                        <a:rPr lang="en-US" sz="1000" u="none" strike="noStrike">
                          <a:effectLst/>
                        </a:rPr>
                        <a:t>Low quality for lowest possible cost</a:t>
                      </a:r>
                      <a:endParaRPr lang="en-US" sz="1000" b="0" i="0" u="none" strike="noStrike">
                        <a:solidFill>
                          <a:srgbClr val="000000"/>
                        </a:solidFill>
                        <a:effectLst/>
                        <a:latin typeface="Calibri"/>
                      </a:endParaRPr>
                    </a:p>
                  </a:txBody>
                  <a:tcPr marL="8277" marR="8277" marT="8277" marB="0" anchor="b"/>
                </a:tc>
              </a:tr>
              <a:tr h="370490">
                <a:tc>
                  <a:txBody>
                    <a:bodyPr/>
                    <a:lstStyle/>
                    <a:p>
                      <a:pPr algn="l" fontAlgn="b"/>
                      <a:r>
                        <a:rPr lang="en-US" sz="1000" b="1" u="none" strike="noStrike" dirty="0">
                          <a:effectLst/>
                        </a:rPr>
                        <a:t>Sizes</a:t>
                      </a:r>
                      <a:endParaRPr lang="en-US" sz="1000" b="1" i="0" u="none" strike="noStrike" dirty="0">
                        <a:solidFill>
                          <a:srgbClr val="000000"/>
                        </a:solidFill>
                        <a:effectLst/>
                        <a:latin typeface="Calibri"/>
                      </a:endParaRPr>
                    </a:p>
                  </a:txBody>
                  <a:tcPr marL="8277" marR="8277" marT="8277" marB="0" anchor="b"/>
                </a:tc>
                <a:tc>
                  <a:txBody>
                    <a:bodyPr/>
                    <a:lstStyle/>
                    <a:p>
                      <a:pPr algn="l" fontAlgn="b"/>
                      <a:r>
                        <a:rPr lang="en-US" sz="1000" u="none" strike="noStrike">
                          <a:effectLst/>
                        </a:rPr>
                        <a:t>Custom dimensions to fit in/on any possible situations</a:t>
                      </a:r>
                      <a:endParaRPr lang="en-US" sz="1000" b="0" i="0" u="none" strike="noStrike">
                        <a:solidFill>
                          <a:srgbClr val="000000"/>
                        </a:solidFill>
                        <a:effectLst/>
                        <a:latin typeface="Calibri"/>
                      </a:endParaRPr>
                    </a:p>
                  </a:txBody>
                  <a:tcPr marL="8277" marR="8277" marT="8277" marB="0" anchor="b"/>
                </a:tc>
                <a:tc>
                  <a:txBody>
                    <a:bodyPr/>
                    <a:lstStyle/>
                    <a:p>
                      <a:pPr algn="l" fontAlgn="b"/>
                      <a:r>
                        <a:rPr lang="en-US" sz="1000" u="none" strike="noStrike">
                          <a:effectLst/>
                        </a:rPr>
                        <a:t>Limited sizes to choose from</a:t>
                      </a:r>
                      <a:endParaRPr lang="en-US" sz="1000" b="0" i="0" u="none" strike="noStrike">
                        <a:solidFill>
                          <a:srgbClr val="000000"/>
                        </a:solidFill>
                        <a:effectLst/>
                        <a:latin typeface="Calibri"/>
                      </a:endParaRPr>
                    </a:p>
                  </a:txBody>
                  <a:tcPr marL="8277" marR="8277" marT="8277" marB="0" anchor="b"/>
                </a:tc>
              </a:tr>
              <a:tr h="185245">
                <a:tc>
                  <a:txBody>
                    <a:bodyPr/>
                    <a:lstStyle/>
                    <a:p>
                      <a:pPr algn="l" fontAlgn="b"/>
                      <a:r>
                        <a:rPr lang="en-US" sz="1000" b="1" u="none" strike="noStrike">
                          <a:effectLst/>
                        </a:rPr>
                        <a:t>Configurations</a:t>
                      </a:r>
                      <a:endParaRPr lang="en-US" sz="1000" b="1" i="0" u="none" strike="noStrike">
                        <a:solidFill>
                          <a:srgbClr val="000000"/>
                        </a:solidFill>
                        <a:effectLst/>
                        <a:latin typeface="Calibri"/>
                      </a:endParaRPr>
                    </a:p>
                  </a:txBody>
                  <a:tcPr marL="8277" marR="8277" marT="8277" marB="0" anchor="b"/>
                </a:tc>
                <a:tc>
                  <a:txBody>
                    <a:bodyPr/>
                    <a:lstStyle/>
                    <a:p>
                      <a:pPr algn="l" fontAlgn="b"/>
                      <a:r>
                        <a:rPr lang="en-US" sz="1000" u="none" strike="noStrike">
                          <a:effectLst/>
                        </a:rPr>
                        <a:t>Completely custom; any configurations</a:t>
                      </a:r>
                      <a:endParaRPr lang="en-US" sz="1000" b="0" i="0" u="none" strike="noStrike">
                        <a:solidFill>
                          <a:srgbClr val="000000"/>
                        </a:solidFill>
                        <a:effectLst/>
                        <a:latin typeface="Calibri"/>
                      </a:endParaRPr>
                    </a:p>
                  </a:txBody>
                  <a:tcPr marL="8277" marR="8277" marT="8277" marB="0" anchor="b"/>
                </a:tc>
                <a:tc>
                  <a:txBody>
                    <a:bodyPr/>
                    <a:lstStyle/>
                    <a:p>
                      <a:pPr algn="l" fontAlgn="b"/>
                      <a:r>
                        <a:rPr lang="en-US" sz="1000" u="none" strike="noStrike">
                          <a:effectLst/>
                        </a:rPr>
                        <a:t>Standard &amp; limited</a:t>
                      </a:r>
                      <a:endParaRPr lang="en-US" sz="1000" b="0" i="0" u="none" strike="noStrike">
                        <a:solidFill>
                          <a:srgbClr val="000000"/>
                        </a:solidFill>
                        <a:effectLst/>
                        <a:latin typeface="Calibri"/>
                      </a:endParaRPr>
                    </a:p>
                  </a:txBody>
                  <a:tcPr marL="8277" marR="8277" marT="8277" marB="0" anchor="b"/>
                </a:tc>
              </a:tr>
              <a:tr h="185245">
                <a:tc>
                  <a:txBody>
                    <a:bodyPr/>
                    <a:lstStyle/>
                    <a:p>
                      <a:pPr algn="l" fontAlgn="b"/>
                      <a:r>
                        <a:rPr lang="en-US" sz="1000" b="1" u="none" strike="noStrike" dirty="0">
                          <a:effectLst/>
                        </a:rPr>
                        <a:t>CFM Size</a:t>
                      </a:r>
                      <a:endParaRPr lang="en-US" sz="1000" b="1" i="0" u="none" strike="noStrike" dirty="0">
                        <a:solidFill>
                          <a:srgbClr val="000000"/>
                        </a:solidFill>
                        <a:effectLst/>
                        <a:latin typeface="Calibri"/>
                      </a:endParaRPr>
                    </a:p>
                  </a:txBody>
                  <a:tcPr marL="8277" marR="8277" marT="8277" marB="0" anchor="b"/>
                </a:tc>
                <a:tc>
                  <a:txBody>
                    <a:bodyPr/>
                    <a:lstStyle/>
                    <a:p>
                      <a:pPr algn="l" fontAlgn="b"/>
                      <a:r>
                        <a:rPr lang="en-US" sz="1000" u="none" strike="noStrike">
                          <a:effectLst/>
                        </a:rPr>
                        <a:t>Any size available</a:t>
                      </a:r>
                      <a:endParaRPr lang="en-US" sz="1000" b="0" i="0" u="none" strike="noStrike">
                        <a:solidFill>
                          <a:srgbClr val="000000"/>
                        </a:solidFill>
                        <a:effectLst/>
                        <a:latin typeface="Calibri"/>
                      </a:endParaRPr>
                    </a:p>
                  </a:txBody>
                  <a:tcPr marL="8277" marR="8277" marT="8277" marB="0" anchor="b"/>
                </a:tc>
                <a:tc>
                  <a:txBody>
                    <a:bodyPr/>
                    <a:lstStyle/>
                    <a:p>
                      <a:pPr algn="l" fontAlgn="b"/>
                      <a:r>
                        <a:rPr lang="en-US" sz="1000" u="none" strike="noStrike">
                          <a:effectLst/>
                        </a:rPr>
                        <a:t>Limited CFM sizes</a:t>
                      </a:r>
                      <a:endParaRPr lang="en-US" sz="1000" b="0" i="0" u="none" strike="noStrike">
                        <a:solidFill>
                          <a:srgbClr val="000000"/>
                        </a:solidFill>
                        <a:effectLst/>
                        <a:latin typeface="Calibri"/>
                      </a:endParaRPr>
                    </a:p>
                  </a:txBody>
                  <a:tcPr marL="8277" marR="8277" marT="8277" marB="0" anchor="b"/>
                </a:tc>
              </a:tr>
              <a:tr h="185245">
                <a:tc>
                  <a:txBody>
                    <a:bodyPr/>
                    <a:lstStyle/>
                    <a:p>
                      <a:pPr algn="l" fontAlgn="b"/>
                      <a:r>
                        <a:rPr lang="en-US" sz="1000" b="1" u="none" strike="noStrike" dirty="0" smtClean="0">
                          <a:effectLst/>
                        </a:rPr>
                        <a:t>Multi Fan</a:t>
                      </a:r>
                      <a:endParaRPr lang="en-US" sz="1000" b="1" i="0" u="none" strike="noStrike" dirty="0">
                        <a:solidFill>
                          <a:srgbClr val="000000"/>
                        </a:solidFill>
                        <a:effectLst/>
                        <a:latin typeface="Calibri"/>
                      </a:endParaRPr>
                    </a:p>
                  </a:txBody>
                  <a:tcPr marL="8277" marR="8277" marT="8277" marB="0" anchor="b"/>
                </a:tc>
                <a:tc>
                  <a:txBody>
                    <a:bodyPr/>
                    <a:lstStyle/>
                    <a:p>
                      <a:pPr algn="l" fontAlgn="b"/>
                      <a:r>
                        <a:rPr lang="en-US" sz="1000" u="none" strike="noStrike">
                          <a:effectLst/>
                        </a:rPr>
                        <a:t>Several options available</a:t>
                      </a:r>
                      <a:endParaRPr lang="en-US" sz="1000" b="0" i="0" u="none" strike="noStrike">
                        <a:solidFill>
                          <a:srgbClr val="000000"/>
                        </a:solidFill>
                        <a:effectLst/>
                        <a:latin typeface="Calibri"/>
                      </a:endParaRPr>
                    </a:p>
                  </a:txBody>
                  <a:tcPr marL="8277" marR="8277" marT="8277" marB="0" anchor="b"/>
                </a:tc>
                <a:tc>
                  <a:txBody>
                    <a:bodyPr/>
                    <a:lstStyle/>
                    <a:p>
                      <a:pPr algn="l" fontAlgn="b"/>
                      <a:r>
                        <a:rPr lang="en-US" sz="1000" u="none" strike="noStrike">
                          <a:effectLst/>
                        </a:rPr>
                        <a:t>Unavailable or very limited</a:t>
                      </a:r>
                      <a:endParaRPr lang="en-US" sz="1000" b="0" i="0" u="none" strike="noStrike">
                        <a:solidFill>
                          <a:srgbClr val="000000"/>
                        </a:solidFill>
                        <a:effectLst/>
                        <a:latin typeface="Calibri"/>
                      </a:endParaRPr>
                    </a:p>
                  </a:txBody>
                  <a:tcPr marL="8277" marR="8277" marT="8277" marB="0" anchor="b"/>
                </a:tc>
              </a:tr>
              <a:tr h="185245">
                <a:tc>
                  <a:txBody>
                    <a:bodyPr/>
                    <a:lstStyle/>
                    <a:p>
                      <a:pPr algn="l" fontAlgn="b"/>
                      <a:r>
                        <a:rPr lang="en-US" sz="1000" b="1" u="none" strike="noStrike" dirty="0">
                          <a:effectLst/>
                        </a:rPr>
                        <a:t>ECM</a:t>
                      </a:r>
                      <a:endParaRPr lang="en-US" sz="1000" b="1" i="0" u="none" strike="noStrike" dirty="0">
                        <a:solidFill>
                          <a:srgbClr val="000000"/>
                        </a:solidFill>
                        <a:effectLst/>
                        <a:latin typeface="Calibri"/>
                      </a:endParaRPr>
                    </a:p>
                  </a:txBody>
                  <a:tcPr marL="8277" marR="8277" marT="8277" marB="0" anchor="b"/>
                </a:tc>
                <a:tc>
                  <a:txBody>
                    <a:bodyPr/>
                    <a:lstStyle/>
                    <a:p>
                      <a:pPr algn="l" fontAlgn="b"/>
                      <a:r>
                        <a:rPr lang="en-US" sz="1000" u="none" strike="noStrike">
                          <a:effectLst/>
                        </a:rPr>
                        <a:t>EC direct drive plenum fans available</a:t>
                      </a:r>
                      <a:endParaRPr lang="en-US" sz="1000" b="0" i="0" u="none" strike="noStrike">
                        <a:solidFill>
                          <a:srgbClr val="000000"/>
                        </a:solidFill>
                        <a:effectLst/>
                        <a:latin typeface="Calibri"/>
                      </a:endParaRPr>
                    </a:p>
                  </a:txBody>
                  <a:tcPr marL="8277" marR="8277" marT="8277" marB="0" anchor="b"/>
                </a:tc>
                <a:tc>
                  <a:txBody>
                    <a:bodyPr/>
                    <a:lstStyle/>
                    <a:p>
                      <a:pPr algn="l" fontAlgn="b"/>
                      <a:r>
                        <a:rPr lang="en-US" sz="1000" u="none" strike="noStrike">
                          <a:effectLst/>
                        </a:rPr>
                        <a:t>Uncommon</a:t>
                      </a:r>
                      <a:endParaRPr lang="en-US" sz="1000" b="0" i="0" u="none" strike="noStrike">
                        <a:solidFill>
                          <a:srgbClr val="000000"/>
                        </a:solidFill>
                        <a:effectLst/>
                        <a:latin typeface="Calibri"/>
                      </a:endParaRPr>
                    </a:p>
                  </a:txBody>
                  <a:tcPr marL="8277" marR="8277" marT="8277" marB="0" anchor="b"/>
                </a:tc>
              </a:tr>
              <a:tr h="370490">
                <a:tc>
                  <a:txBody>
                    <a:bodyPr/>
                    <a:lstStyle/>
                    <a:p>
                      <a:pPr algn="l" fontAlgn="b"/>
                      <a:r>
                        <a:rPr lang="en-US" sz="1000" b="1" u="none" strike="noStrike" dirty="0">
                          <a:effectLst/>
                        </a:rPr>
                        <a:t>Fan Placement</a:t>
                      </a:r>
                      <a:endParaRPr lang="en-US" sz="1000" b="1" i="0" u="none" strike="noStrike" dirty="0">
                        <a:solidFill>
                          <a:srgbClr val="000000"/>
                        </a:solidFill>
                        <a:effectLst/>
                        <a:latin typeface="Calibri"/>
                      </a:endParaRPr>
                    </a:p>
                  </a:txBody>
                  <a:tcPr marL="8277" marR="8277" marT="8277" marB="0" anchor="b"/>
                </a:tc>
                <a:tc>
                  <a:txBody>
                    <a:bodyPr/>
                    <a:lstStyle/>
                    <a:p>
                      <a:pPr algn="l" fontAlgn="b"/>
                      <a:r>
                        <a:rPr lang="en-US" sz="1000" u="none" strike="noStrike">
                          <a:effectLst/>
                        </a:rPr>
                        <a:t>Placed usually away from openings to control system effects and sound</a:t>
                      </a:r>
                      <a:endParaRPr lang="en-US" sz="1000" b="0" i="0" u="none" strike="noStrike">
                        <a:solidFill>
                          <a:srgbClr val="000000"/>
                        </a:solidFill>
                        <a:effectLst/>
                        <a:latin typeface="Calibri"/>
                      </a:endParaRPr>
                    </a:p>
                  </a:txBody>
                  <a:tcPr marL="8277" marR="8277" marT="8277" marB="0" anchor="b"/>
                </a:tc>
                <a:tc>
                  <a:txBody>
                    <a:bodyPr/>
                    <a:lstStyle/>
                    <a:p>
                      <a:pPr algn="l" fontAlgn="b"/>
                      <a:r>
                        <a:rPr lang="en-US" sz="1000" u="none" strike="noStrike" dirty="0" smtClean="0">
                          <a:effectLst/>
                        </a:rPr>
                        <a:t>Placed usually </a:t>
                      </a:r>
                      <a:r>
                        <a:rPr lang="en-US" sz="1000" u="none" strike="noStrike" dirty="0">
                          <a:effectLst/>
                        </a:rPr>
                        <a:t>over/under discharge openings to save space</a:t>
                      </a:r>
                      <a:endParaRPr lang="en-US" sz="1000" b="0" i="0" u="none" strike="noStrike" dirty="0">
                        <a:solidFill>
                          <a:srgbClr val="000000"/>
                        </a:solidFill>
                        <a:effectLst/>
                        <a:latin typeface="Calibri"/>
                      </a:endParaRPr>
                    </a:p>
                  </a:txBody>
                  <a:tcPr marL="8277" marR="8277" marT="8277" marB="0" anchor="b"/>
                </a:tc>
              </a:tr>
              <a:tr h="185245">
                <a:tc>
                  <a:txBody>
                    <a:bodyPr/>
                    <a:lstStyle/>
                    <a:p>
                      <a:pPr algn="l" fontAlgn="b"/>
                      <a:r>
                        <a:rPr lang="en-US" sz="1000" b="1" u="none" strike="noStrike" dirty="0">
                          <a:effectLst/>
                        </a:rPr>
                        <a:t>Fan Blades</a:t>
                      </a:r>
                      <a:endParaRPr lang="en-US" sz="1000" b="1" i="0" u="none" strike="noStrike" dirty="0">
                        <a:solidFill>
                          <a:srgbClr val="000000"/>
                        </a:solidFill>
                        <a:effectLst/>
                        <a:latin typeface="Calibri"/>
                      </a:endParaRPr>
                    </a:p>
                  </a:txBody>
                  <a:tcPr marL="8277" marR="8277" marT="8277" marB="0" anchor="b"/>
                </a:tc>
                <a:tc>
                  <a:txBody>
                    <a:bodyPr/>
                    <a:lstStyle/>
                    <a:p>
                      <a:pPr algn="l" fontAlgn="b"/>
                      <a:r>
                        <a:rPr lang="fr-FR" sz="1000" u="none" strike="noStrike">
                          <a:effectLst/>
                        </a:rPr>
                        <a:t>12 blade fan selections available</a:t>
                      </a:r>
                      <a:endParaRPr lang="fr-FR" sz="1000" b="0" i="0" u="none" strike="noStrike">
                        <a:solidFill>
                          <a:srgbClr val="000000"/>
                        </a:solidFill>
                        <a:effectLst/>
                        <a:latin typeface="Calibri"/>
                      </a:endParaRPr>
                    </a:p>
                  </a:txBody>
                  <a:tcPr marL="8277" marR="8277" marT="8277" marB="0" anchor="b"/>
                </a:tc>
                <a:tc>
                  <a:txBody>
                    <a:bodyPr/>
                    <a:lstStyle/>
                    <a:p>
                      <a:pPr algn="l" fontAlgn="b"/>
                      <a:r>
                        <a:rPr lang="en-US" sz="1000" u="none" strike="noStrike">
                          <a:effectLst/>
                        </a:rPr>
                        <a:t>standard 9 blade fans</a:t>
                      </a:r>
                      <a:endParaRPr lang="en-US" sz="1000" b="0" i="0" u="none" strike="noStrike">
                        <a:solidFill>
                          <a:srgbClr val="000000"/>
                        </a:solidFill>
                        <a:effectLst/>
                        <a:latin typeface="Calibri"/>
                      </a:endParaRPr>
                    </a:p>
                  </a:txBody>
                  <a:tcPr marL="8277" marR="8277" marT="8277" marB="0" anchor="b"/>
                </a:tc>
              </a:tr>
              <a:tr h="185245">
                <a:tc>
                  <a:txBody>
                    <a:bodyPr/>
                    <a:lstStyle/>
                    <a:p>
                      <a:pPr algn="l" fontAlgn="b"/>
                      <a:r>
                        <a:rPr lang="en-US" sz="1000" b="1" u="none" strike="noStrike" dirty="0">
                          <a:effectLst/>
                        </a:rPr>
                        <a:t>Bearings</a:t>
                      </a:r>
                      <a:endParaRPr lang="en-US" sz="1000" b="1" i="0" u="none" strike="noStrike" dirty="0">
                        <a:solidFill>
                          <a:srgbClr val="000000"/>
                        </a:solidFill>
                        <a:effectLst/>
                        <a:latin typeface="Calibri"/>
                      </a:endParaRPr>
                    </a:p>
                  </a:txBody>
                  <a:tcPr marL="8277" marR="8277" marT="8277" marB="0" anchor="b"/>
                </a:tc>
                <a:tc>
                  <a:txBody>
                    <a:bodyPr/>
                    <a:lstStyle/>
                    <a:p>
                      <a:pPr algn="l" fontAlgn="b"/>
                      <a:r>
                        <a:rPr lang="en-US" sz="1000" u="none" strike="noStrike">
                          <a:effectLst/>
                        </a:rPr>
                        <a:t>High quality / Low failure rate</a:t>
                      </a:r>
                      <a:endParaRPr lang="en-US" sz="1000" b="0" i="0" u="none" strike="noStrike">
                        <a:solidFill>
                          <a:srgbClr val="000000"/>
                        </a:solidFill>
                        <a:effectLst/>
                        <a:latin typeface="Calibri"/>
                      </a:endParaRPr>
                    </a:p>
                  </a:txBody>
                  <a:tcPr marL="8277" marR="8277" marT="8277" marB="0" anchor="b"/>
                </a:tc>
                <a:tc>
                  <a:txBody>
                    <a:bodyPr/>
                    <a:lstStyle/>
                    <a:p>
                      <a:pPr algn="l" fontAlgn="b"/>
                      <a:r>
                        <a:rPr lang="en-US" sz="1000" u="none" strike="noStrike">
                          <a:effectLst/>
                        </a:rPr>
                        <a:t>Poor quality / High failure rate</a:t>
                      </a:r>
                      <a:endParaRPr lang="en-US" sz="1000" b="0" i="0" u="none" strike="noStrike">
                        <a:solidFill>
                          <a:srgbClr val="000000"/>
                        </a:solidFill>
                        <a:effectLst/>
                        <a:latin typeface="Calibri"/>
                      </a:endParaRPr>
                    </a:p>
                  </a:txBody>
                  <a:tcPr marL="8277" marR="8277" marT="8277" marB="0" anchor="b"/>
                </a:tc>
              </a:tr>
              <a:tr h="185245">
                <a:tc>
                  <a:txBody>
                    <a:bodyPr/>
                    <a:lstStyle/>
                    <a:p>
                      <a:pPr algn="l" fontAlgn="b"/>
                      <a:r>
                        <a:rPr lang="en-US" sz="1000" b="1" u="none" strike="noStrike" dirty="0">
                          <a:effectLst/>
                        </a:rPr>
                        <a:t>Base</a:t>
                      </a:r>
                      <a:endParaRPr lang="en-US" sz="1000" b="1" i="0" u="none" strike="noStrike" dirty="0">
                        <a:solidFill>
                          <a:srgbClr val="000000"/>
                        </a:solidFill>
                        <a:effectLst/>
                        <a:latin typeface="Calibri"/>
                      </a:endParaRPr>
                    </a:p>
                  </a:txBody>
                  <a:tcPr marL="8277" marR="8277" marT="8277" marB="0" anchor="b"/>
                </a:tc>
                <a:tc>
                  <a:txBody>
                    <a:bodyPr/>
                    <a:lstStyle/>
                    <a:p>
                      <a:pPr algn="l" fontAlgn="b"/>
                      <a:r>
                        <a:rPr lang="en-US" sz="1000" u="none" strike="noStrike">
                          <a:effectLst/>
                        </a:rPr>
                        <a:t>Welded structural base</a:t>
                      </a:r>
                      <a:endParaRPr lang="en-US" sz="1000" b="0" i="0" u="none" strike="noStrike">
                        <a:solidFill>
                          <a:srgbClr val="000000"/>
                        </a:solidFill>
                        <a:effectLst/>
                        <a:latin typeface="Calibri"/>
                      </a:endParaRPr>
                    </a:p>
                  </a:txBody>
                  <a:tcPr marL="8277" marR="8277" marT="8277" marB="0" anchor="b"/>
                </a:tc>
                <a:tc>
                  <a:txBody>
                    <a:bodyPr/>
                    <a:lstStyle/>
                    <a:p>
                      <a:pPr algn="l" fontAlgn="b"/>
                      <a:r>
                        <a:rPr lang="en-US" sz="1000" u="none" strike="noStrike">
                          <a:effectLst/>
                        </a:rPr>
                        <a:t>Bolted structural base</a:t>
                      </a:r>
                      <a:endParaRPr lang="en-US" sz="1000" b="0" i="0" u="none" strike="noStrike">
                        <a:solidFill>
                          <a:srgbClr val="000000"/>
                        </a:solidFill>
                        <a:effectLst/>
                        <a:latin typeface="Calibri"/>
                      </a:endParaRPr>
                    </a:p>
                  </a:txBody>
                  <a:tcPr marL="8277" marR="8277" marT="8277" marB="0" anchor="b"/>
                </a:tc>
              </a:tr>
              <a:tr h="185245">
                <a:tc>
                  <a:txBody>
                    <a:bodyPr/>
                    <a:lstStyle/>
                    <a:p>
                      <a:pPr algn="l" fontAlgn="b"/>
                      <a:r>
                        <a:rPr lang="en-US" sz="1000" b="1" u="none" strike="noStrike" dirty="0">
                          <a:effectLst/>
                        </a:rPr>
                        <a:t>Doors</a:t>
                      </a:r>
                      <a:endParaRPr lang="en-US" sz="1000" b="1" i="0" u="none" strike="noStrike" dirty="0">
                        <a:solidFill>
                          <a:srgbClr val="000000"/>
                        </a:solidFill>
                        <a:effectLst/>
                        <a:latin typeface="Calibri"/>
                      </a:endParaRPr>
                    </a:p>
                  </a:txBody>
                  <a:tcPr marL="8277" marR="8277" marT="8277" marB="0" anchor="b"/>
                </a:tc>
                <a:tc>
                  <a:txBody>
                    <a:bodyPr/>
                    <a:lstStyle/>
                    <a:p>
                      <a:pPr algn="l" fontAlgn="b"/>
                      <a:r>
                        <a:rPr lang="en-US" sz="1000" u="none" strike="noStrike">
                          <a:effectLst/>
                        </a:rPr>
                        <a:t>Industrial grade door frames</a:t>
                      </a:r>
                      <a:endParaRPr lang="en-US" sz="1000" b="0" i="0" u="none" strike="noStrike">
                        <a:solidFill>
                          <a:srgbClr val="000000"/>
                        </a:solidFill>
                        <a:effectLst/>
                        <a:latin typeface="Calibri"/>
                      </a:endParaRPr>
                    </a:p>
                  </a:txBody>
                  <a:tcPr marL="8277" marR="8277" marT="8277" marB="0" anchor="b"/>
                </a:tc>
                <a:tc>
                  <a:txBody>
                    <a:bodyPr/>
                    <a:lstStyle/>
                    <a:p>
                      <a:pPr algn="l" fontAlgn="b"/>
                      <a:r>
                        <a:rPr lang="en-US" sz="1000" u="none" strike="noStrike">
                          <a:effectLst/>
                        </a:rPr>
                        <a:t>Poor quality door frames</a:t>
                      </a:r>
                      <a:endParaRPr lang="en-US" sz="1000" b="0" i="0" u="none" strike="noStrike">
                        <a:solidFill>
                          <a:srgbClr val="000000"/>
                        </a:solidFill>
                        <a:effectLst/>
                        <a:latin typeface="Calibri"/>
                      </a:endParaRPr>
                    </a:p>
                  </a:txBody>
                  <a:tcPr marL="8277" marR="8277" marT="8277" marB="0" anchor="b"/>
                </a:tc>
              </a:tr>
              <a:tr h="185245">
                <a:tc>
                  <a:txBody>
                    <a:bodyPr/>
                    <a:lstStyle/>
                    <a:p>
                      <a:pPr algn="l" fontAlgn="b"/>
                      <a:r>
                        <a:rPr lang="en-US" sz="1000" b="1" u="none" strike="noStrike" dirty="0">
                          <a:effectLst/>
                        </a:rPr>
                        <a:t>Door Hinges</a:t>
                      </a:r>
                      <a:endParaRPr lang="en-US" sz="1000" b="1" i="0" u="none" strike="noStrike" dirty="0">
                        <a:solidFill>
                          <a:srgbClr val="000000"/>
                        </a:solidFill>
                        <a:effectLst/>
                        <a:latin typeface="Calibri"/>
                      </a:endParaRPr>
                    </a:p>
                  </a:txBody>
                  <a:tcPr marL="8277" marR="8277" marT="8277" marB="0" anchor="b"/>
                </a:tc>
                <a:tc>
                  <a:txBody>
                    <a:bodyPr/>
                    <a:lstStyle/>
                    <a:p>
                      <a:pPr algn="l" fontAlgn="b"/>
                      <a:r>
                        <a:rPr lang="en-US" sz="1000" u="none" strike="noStrike">
                          <a:effectLst/>
                        </a:rPr>
                        <a:t>Industrial grade door hinges</a:t>
                      </a:r>
                      <a:endParaRPr lang="en-US" sz="1000" b="0" i="0" u="none" strike="noStrike">
                        <a:solidFill>
                          <a:srgbClr val="000000"/>
                        </a:solidFill>
                        <a:effectLst/>
                        <a:latin typeface="Calibri"/>
                      </a:endParaRPr>
                    </a:p>
                  </a:txBody>
                  <a:tcPr marL="8277" marR="8277" marT="8277" marB="0" anchor="b"/>
                </a:tc>
                <a:tc>
                  <a:txBody>
                    <a:bodyPr/>
                    <a:lstStyle/>
                    <a:p>
                      <a:pPr algn="l" fontAlgn="b"/>
                      <a:r>
                        <a:rPr lang="en-US" sz="1000" u="none" strike="noStrike">
                          <a:effectLst/>
                        </a:rPr>
                        <a:t>Cheap commercial hinges</a:t>
                      </a:r>
                      <a:endParaRPr lang="en-US" sz="1000" b="0" i="0" u="none" strike="noStrike">
                        <a:solidFill>
                          <a:srgbClr val="000000"/>
                        </a:solidFill>
                        <a:effectLst/>
                        <a:latin typeface="Calibri"/>
                      </a:endParaRPr>
                    </a:p>
                  </a:txBody>
                  <a:tcPr marL="8277" marR="8277" marT="8277" marB="0" anchor="b"/>
                </a:tc>
              </a:tr>
              <a:tr h="185245">
                <a:tc>
                  <a:txBody>
                    <a:bodyPr/>
                    <a:lstStyle/>
                    <a:p>
                      <a:pPr algn="l" fontAlgn="b"/>
                      <a:r>
                        <a:rPr lang="en-US" sz="1000" b="1" u="none" strike="noStrike" dirty="0">
                          <a:effectLst/>
                        </a:rPr>
                        <a:t>Door Drip Lips</a:t>
                      </a:r>
                      <a:endParaRPr lang="en-US" sz="1000" b="1" i="0" u="none" strike="noStrike" dirty="0">
                        <a:solidFill>
                          <a:srgbClr val="000000"/>
                        </a:solidFill>
                        <a:effectLst/>
                        <a:latin typeface="Calibri"/>
                      </a:endParaRPr>
                    </a:p>
                  </a:txBody>
                  <a:tcPr marL="8277" marR="8277" marT="8277" marB="0" anchor="b"/>
                </a:tc>
                <a:tc>
                  <a:txBody>
                    <a:bodyPr/>
                    <a:lstStyle/>
                    <a:p>
                      <a:pPr algn="l" fontAlgn="b"/>
                      <a:r>
                        <a:rPr lang="en-US" sz="1000" u="none" strike="noStrike">
                          <a:effectLst/>
                        </a:rPr>
                        <a:t>Standard</a:t>
                      </a:r>
                      <a:endParaRPr lang="en-US" sz="1000" b="0" i="0" u="none" strike="noStrike">
                        <a:solidFill>
                          <a:srgbClr val="000000"/>
                        </a:solidFill>
                        <a:effectLst/>
                        <a:latin typeface="Calibri"/>
                      </a:endParaRPr>
                    </a:p>
                  </a:txBody>
                  <a:tcPr marL="8277" marR="8277" marT="8277" marB="0" anchor="b"/>
                </a:tc>
                <a:tc>
                  <a:txBody>
                    <a:bodyPr/>
                    <a:lstStyle/>
                    <a:p>
                      <a:pPr algn="l" fontAlgn="b"/>
                      <a:r>
                        <a:rPr lang="en-US" sz="1000" u="none" strike="noStrike">
                          <a:effectLst/>
                        </a:rPr>
                        <a:t>No drip lips</a:t>
                      </a:r>
                      <a:endParaRPr lang="en-US" sz="1000" b="0" i="0" u="none" strike="noStrike">
                        <a:solidFill>
                          <a:srgbClr val="000000"/>
                        </a:solidFill>
                        <a:effectLst/>
                        <a:latin typeface="Calibri"/>
                      </a:endParaRPr>
                    </a:p>
                  </a:txBody>
                  <a:tcPr marL="8277" marR="8277" marT="8277" marB="0" anchor="b"/>
                </a:tc>
              </a:tr>
              <a:tr h="185245">
                <a:tc>
                  <a:txBody>
                    <a:bodyPr/>
                    <a:lstStyle/>
                    <a:p>
                      <a:pPr algn="l" fontAlgn="b"/>
                      <a:r>
                        <a:rPr lang="en-US" sz="1000" b="1" u="none" strike="noStrike" dirty="0">
                          <a:effectLst/>
                        </a:rPr>
                        <a:t>Dampers</a:t>
                      </a:r>
                      <a:endParaRPr lang="en-US" sz="1000" b="1" i="0" u="none" strike="noStrike" dirty="0">
                        <a:solidFill>
                          <a:srgbClr val="000000"/>
                        </a:solidFill>
                        <a:effectLst/>
                        <a:latin typeface="Calibri"/>
                      </a:endParaRPr>
                    </a:p>
                  </a:txBody>
                  <a:tcPr marL="8277" marR="8277" marT="8277" marB="0" anchor="b"/>
                </a:tc>
                <a:tc>
                  <a:txBody>
                    <a:bodyPr/>
                    <a:lstStyle/>
                    <a:p>
                      <a:pPr algn="l" fontAlgn="b"/>
                      <a:r>
                        <a:rPr lang="en-US" sz="1000" u="none" strike="noStrike">
                          <a:effectLst/>
                        </a:rPr>
                        <a:t>High quality / Sturdy / Resistant </a:t>
                      </a:r>
                      <a:endParaRPr lang="en-US" sz="1000" b="0" i="0" u="none" strike="noStrike">
                        <a:solidFill>
                          <a:srgbClr val="000000"/>
                        </a:solidFill>
                        <a:effectLst/>
                        <a:latin typeface="Calibri"/>
                      </a:endParaRPr>
                    </a:p>
                  </a:txBody>
                  <a:tcPr marL="8277" marR="8277" marT="8277" marB="0" anchor="b"/>
                </a:tc>
                <a:tc>
                  <a:txBody>
                    <a:bodyPr/>
                    <a:lstStyle/>
                    <a:p>
                      <a:pPr algn="l" fontAlgn="b"/>
                      <a:r>
                        <a:rPr lang="en-US" sz="1000" u="none" strike="noStrike">
                          <a:effectLst/>
                        </a:rPr>
                        <a:t>Poor quality / bendable / formed</a:t>
                      </a:r>
                      <a:endParaRPr lang="en-US" sz="1000" b="0" i="0" u="none" strike="noStrike">
                        <a:solidFill>
                          <a:srgbClr val="000000"/>
                        </a:solidFill>
                        <a:effectLst/>
                        <a:latin typeface="Calibri"/>
                      </a:endParaRPr>
                    </a:p>
                  </a:txBody>
                  <a:tcPr marL="8277" marR="8277" marT="8277" marB="0" anchor="b"/>
                </a:tc>
              </a:tr>
              <a:tr h="370490">
                <a:tc>
                  <a:txBody>
                    <a:bodyPr/>
                    <a:lstStyle/>
                    <a:p>
                      <a:pPr algn="l" fontAlgn="b"/>
                      <a:r>
                        <a:rPr lang="en-US" sz="1000" b="1" u="none" strike="noStrike" dirty="0">
                          <a:effectLst/>
                        </a:rPr>
                        <a:t>Damper Size</a:t>
                      </a:r>
                      <a:endParaRPr lang="en-US" sz="1000" b="1" i="0" u="none" strike="noStrike" dirty="0">
                        <a:solidFill>
                          <a:srgbClr val="000000"/>
                        </a:solidFill>
                        <a:effectLst/>
                        <a:latin typeface="Calibri"/>
                      </a:endParaRPr>
                    </a:p>
                  </a:txBody>
                  <a:tcPr marL="8277" marR="8277" marT="8277" marB="0" anchor="b"/>
                </a:tc>
                <a:tc>
                  <a:txBody>
                    <a:bodyPr/>
                    <a:lstStyle/>
                    <a:p>
                      <a:pPr algn="l" fontAlgn="b"/>
                      <a:r>
                        <a:rPr lang="en-US" sz="1000" u="none" strike="noStrike">
                          <a:effectLst/>
                        </a:rPr>
                        <a:t>Sized for actual air flows for best control </a:t>
                      </a:r>
                      <a:endParaRPr lang="en-US" sz="1000" b="0" i="0" u="none" strike="noStrike">
                        <a:solidFill>
                          <a:srgbClr val="000000"/>
                        </a:solidFill>
                        <a:effectLst/>
                        <a:latin typeface="Calibri"/>
                      </a:endParaRPr>
                    </a:p>
                  </a:txBody>
                  <a:tcPr marL="8277" marR="8277" marT="8277" marB="0" anchor="b"/>
                </a:tc>
                <a:tc>
                  <a:txBody>
                    <a:bodyPr/>
                    <a:lstStyle/>
                    <a:p>
                      <a:pPr algn="l" fontAlgn="b"/>
                      <a:r>
                        <a:rPr lang="en-US" sz="1000" u="none" strike="noStrike">
                          <a:effectLst/>
                        </a:rPr>
                        <a:t>Standard damper sizes typically over sized with poor controllability</a:t>
                      </a:r>
                      <a:endParaRPr lang="en-US" sz="1000" b="0" i="0" u="none" strike="noStrike">
                        <a:solidFill>
                          <a:srgbClr val="000000"/>
                        </a:solidFill>
                        <a:effectLst/>
                        <a:latin typeface="Calibri"/>
                      </a:endParaRPr>
                    </a:p>
                  </a:txBody>
                  <a:tcPr marL="8277" marR="8277" marT="8277" marB="0" anchor="b"/>
                </a:tc>
              </a:tr>
              <a:tr h="370490">
                <a:tc>
                  <a:txBody>
                    <a:bodyPr/>
                    <a:lstStyle/>
                    <a:p>
                      <a:pPr algn="l" fontAlgn="b"/>
                      <a:r>
                        <a:rPr lang="en-US" sz="1000" b="1" u="none" strike="noStrike" dirty="0">
                          <a:effectLst/>
                        </a:rPr>
                        <a:t>Actuators</a:t>
                      </a:r>
                      <a:endParaRPr lang="en-US" sz="1000" b="1" i="0" u="none" strike="noStrike" dirty="0">
                        <a:solidFill>
                          <a:srgbClr val="000000"/>
                        </a:solidFill>
                        <a:effectLst/>
                        <a:latin typeface="Calibri"/>
                      </a:endParaRPr>
                    </a:p>
                  </a:txBody>
                  <a:tcPr marL="8277" marR="8277" marT="8277" marB="0" anchor="b"/>
                </a:tc>
                <a:tc>
                  <a:txBody>
                    <a:bodyPr/>
                    <a:lstStyle/>
                    <a:p>
                      <a:pPr algn="l" fontAlgn="b"/>
                      <a:r>
                        <a:rPr lang="en-US" sz="1000" u="none" strike="noStrike">
                          <a:effectLst/>
                        </a:rPr>
                        <a:t>Low torque single damper action requires smaller and fewer actuators</a:t>
                      </a:r>
                      <a:endParaRPr lang="en-US" sz="1000" b="0" i="0" u="none" strike="noStrike">
                        <a:solidFill>
                          <a:srgbClr val="000000"/>
                        </a:solidFill>
                        <a:effectLst/>
                        <a:latin typeface="Calibri"/>
                      </a:endParaRPr>
                    </a:p>
                  </a:txBody>
                  <a:tcPr marL="8277" marR="8277" marT="8277" marB="0" anchor="b"/>
                </a:tc>
                <a:tc>
                  <a:txBody>
                    <a:bodyPr/>
                    <a:lstStyle/>
                    <a:p>
                      <a:pPr algn="l" fontAlgn="b"/>
                      <a:r>
                        <a:rPr lang="en-US" sz="1000" u="none" strike="noStrike">
                          <a:effectLst/>
                        </a:rPr>
                        <a:t>Multiple damper control points with high torque requirements.</a:t>
                      </a:r>
                      <a:endParaRPr lang="en-US" sz="1000" b="0" i="0" u="none" strike="noStrike">
                        <a:solidFill>
                          <a:srgbClr val="000000"/>
                        </a:solidFill>
                        <a:effectLst/>
                        <a:latin typeface="Calibri"/>
                      </a:endParaRPr>
                    </a:p>
                  </a:txBody>
                  <a:tcPr marL="8277" marR="8277" marT="8277" marB="0" anchor="b"/>
                </a:tc>
              </a:tr>
              <a:tr h="185245">
                <a:tc>
                  <a:txBody>
                    <a:bodyPr/>
                    <a:lstStyle/>
                    <a:p>
                      <a:pPr algn="l" fontAlgn="b"/>
                      <a:r>
                        <a:rPr lang="en-US" sz="1000" b="1" u="none" strike="noStrike" dirty="0">
                          <a:effectLst/>
                        </a:rPr>
                        <a:t>Perforated</a:t>
                      </a:r>
                      <a:endParaRPr lang="en-US" sz="1000" b="1" i="0" u="none" strike="noStrike" dirty="0">
                        <a:solidFill>
                          <a:srgbClr val="000000"/>
                        </a:solidFill>
                        <a:effectLst/>
                        <a:latin typeface="Calibri"/>
                      </a:endParaRPr>
                    </a:p>
                  </a:txBody>
                  <a:tcPr marL="8277" marR="8277" marT="8277" marB="0" anchor="b"/>
                </a:tc>
                <a:tc>
                  <a:txBody>
                    <a:bodyPr/>
                    <a:lstStyle/>
                    <a:p>
                      <a:pPr algn="l" fontAlgn="b"/>
                      <a:r>
                        <a:rPr lang="en-US" sz="1000" u="none" strike="noStrike">
                          <a:effectLst/>
                        </a:rPr>
                        <a:t>Full perforated lined sections</a:t>
                      </a:r>
                      <a:endParaRPr lang="en-US" sz="1000" b="0" i="0" u="none" strike="noStrike">
                        <a:solidFill>
                          <a:srgbClr val="000000"/>
                        </a:solidFill>
                        <a:effectLst/>
                        <a:latin typeface="Calibri"/>
                      </a:endParaRPr>
                    </a:p>
                  </a:txBody>
                  <a:tcPr marL="8277" marR="8277" marT="8277" marB="0" anchor="b"/>
                </a:tc>
                <a:tc>
                  <a:txBody>
                    <a:bodyPr/>
                    <a:lstStyle/>
                    <a:p>
                      <a:pPr algn="l" fontAlgn="b"/>
                      <a:r>
                        <a:rPr lang="en-US" sz="1000" u="none" strike="noStrike" dirty="0">
                          <a:effectLst/>
                        </a:rPr>
                        <a:t>M</a:t>
                      </a:r>
                      <a:r>
                        <a:rPr lang="en-US" sz="1000" u="none" strike="noStrike" dirty="0" smtClean="0">
                          <a:effectLst/>
                        </a:rPr>
                        <a:t>ock </a:t>
                      </a:r>
                      <a:r>
                        <a:rPr lang="en-US" sz="1000" u="none" strike="noStrike" dirty="0">
                          <a:effectLst/>
                        </a:rPr>
                        <a:t>perforated noisy sections</a:t>
                      </a:r>
                      <a:endParaRPr lang="en-US" sz="1000" b="0" i="0" u="none" strike="noStrike" dirty="0">
                        <a:solidFill>
                          <a:srgbClr val="000000"/>
                        </a:solidFill>
                        <a:effectLst/>
                        <a:latin typeface="Calibri"/>
                      </a:endParaRPr>
                    </a:p>
                  </a:txBody>
                  <a:tcPr marL="8277" marR="8277" marT="8277" marB="0" anchor="b"/>
                </a:tc>
              </a:tr>
              <a:tr h="370490">
                <a:tc>
                  <a:txBody>
                    <a:bodyPr/>
                    <a:lstStyle/>
                    <a:p>
                      <a:pPr algn="l" fontAlgn="b"/>
                      <a:r>
                        <a:rPr lang="en-US" sz="1000" b="1" u="none" strike="noStrike" dirty="0">
                          <a:effectLst/>
                        </a:rPr>
                        <a:t>Insulation Protection</a:t>
                      </a:r>
                      <a:endParaRPr lang="en-US" sz="1000" b="1" i="0" u="none" strike="noStrike" dirty="0">
                        <a:solidFill>
                          <a:srgbClr val="000000"/>
                        </a:solidFill>
                        <a:effectLst/>
                        <a:latin typeface="Calibri"/>
                      </a:endParaRPr>
                    </a:p>
                  </a:txBody>
                  <a:tcPr marL="8277" marR="8277" marT="8277" marB="0" anchor="b"/>
                </a:tc>
                <a:tc>
                  <a:txBody>
                    <a:bodyPr/>
                    <a:lstStyle/>
                    <a:p>
                      <a:pPr algn="l" fontAlgn="b"/>
                      <a:r>
                        <a:rPr lang="en-US" sz="1000" u="none" strike="noStrike">
                          <a:effectLst/>
                        </a:rPr>
                        <a:t>Solid base or metal liner to protect insulation and floor</a:t>
                      </a:r>
                      <a:endParaRPr lang="en-US" sz="1000" b="0" i="0" u="none" strike="noStrike">
                        <a:solidFill>
                          <a:srgbClr val="000000"/>
                        </a:solidFill>
                        <a:effectLst/>
                        <a:latin typeface="Calibri"/>
                      </a:endParaRPr>
                    </a:p>
                  </a:txBody>
                  <a:tcPr marL="8277" marR="8277" marT="8277" marB="0" anchor="b"/>
                </a:tc>
                <a:tc>
                  <a:txBody>
                    <a:bodyPr/>
                    <a:lstStyle/>
                    <a:p>
                      <a:pPr algn="l" fontAlgn="b"/>
                      <a:r>
                        <a:rPr lang="en-US" sz="1000" u="none" strike="noStrike" dirty="0">
                          <a:effectLst/>
                        </a:rPr>
                        <a:t>Insulation exposed to jobsite conditions (mud, etc.)</a:t>
                      </a:r>
                      <a:endParaRPr lang="en-US" sz="1000" b="0" i="0" u="none" strike="noStrike" dirty="0">
                        <a:solidFill>
                          <a:srgbClr val="000000"/>
                        </a:solidFill>
                        <a:effectLst/>
                        <a:latin typeface="Calibri"/>
                      </a:endParaRPr>
                    </a:p>
                  </a:txBody>
                  <a:tcPr marL="8277" marR="8277" marT="8277" marB="0" anchor="b"/>
                </a:tc>
              </a:tr>
              <a:tr h="185245">
                <a:tc>
                  <a:txBody>
                    <a:bodyPr/>
                    <a:lstStyle/>
                    <a:p>
                      <a:pPr algn="l" fontAlgn="b"/>
                      <a:r>
                        <a:rPr lang="en-US" sz="1000" b="1" u="none" strike="noStrike" dirty="0">
                          <a:effectLst/>
                        </a:rPr>
                        <a:t>Filter Options</a:t>
                      </a:r>
                      <a:endParaRPr lang="en-US" sz="1000" b="1" i="0" u="none" strike="noStrike" dirty="0">
                        <a:solidFill>
                          <a:srgbClr val="000000"/>
                        </a:solidFill>
                        <a:effectLst/>
                        <a:latin typeface="Calibri"/>
                      </a:endParaRPr>
                    </a:p>
                  </a:txBody>
                  <a:tcPr marL="8277" marR="8277" marT="8277" marB="0" anchor="b"/>
                </a:tc>
                <a:tc>
                  <a:txBody>
                    <a:bodyPr/>
                    <a:lstStyle/>
                    <a:p>
                      <a:pPr algn="l" fontAlgn="b"/>
                      <a:r>
                        <a:rPr lang="en-US" sz="1000" u="none" strike="noStrike">
                          <a:effectLst/>
                        </a:rPr>
                        <a:t>Unlimited filter &amp; UV options</a:t>
                      </a:r>
                      <a:endParaRPr lang="en-US" sz="1000" b="0" i="0" u="none" strike="noStrike">
                        <a:solidFill>
                          <a:srgbClr val="000000"/>
                        </a:solidFill>
                        <a:effectLst/>
                        <a:latin typeface="Calibri"/>
                      </a:endParaRPr>
                    </a:p>
                  </a:txBody>
                  <a:tcPr marL="8277" marR="8277" marT="8277" marB="0" anchor="b"/>
                </a:tc>
                <a:tc>
                  <a:txBody>
                    <a:bodyPr/>
                    <a:lstStyle/>
                    <a:p>
                      <a:pPr algn="l" fontAlgn="b"/>
                      <a:r>
                        <a:rPr lang="en-US" sz="1000" u="none" strike="noStrike" dirty="0">
                          <a:effectLst/>
                        </a:rPr>
                        <a:t>Basic filtration options</a:t>
                      </a:r>
                      <a:endParaRPr lang="en-US" sz="1000" b="0" i="0" u="none" strike="noStrike" dirty="0">
                        <a:solidFill>
                          <a:srgbClr val="000000"/>
                        </a:solidFill>
                        <a:effectLst/>
                        <a:latin typeface="Calibri"/>
                      </a:endParaRPr>
                    </a:p>
                  </a:txBody>
                  <a:tcPr marL="8277" marR="8277" marT="8277" marB="0" anchor="b"/>
                </a:tc>
              </a:tr>
              <a:tr h="185245">
                <a:tc>
                  <a:txBody>
                    <a:bodyPr/>
                    <a:lstStyle/>
                    <a:p>
                      <a:pPr algn="l" fontAlgn="b"/>
                      <a:r>
                        <a:rPr lang="en-US" sz="1000" b="1" u="none" strike="noStrike" dirty="0">
                          <a:effectLst/>
                        </a:rPr>
                        <a:t>Drain Pans</a:t>
                      </a:r>
                      <a:endParaRPr lang="en-US" sz="1000" b="1" i="0" u="none" strike="noStrike" dirty="0">
                        <a:solidFill>
                          <a:srgbClr val="000000"/>
                        </a:solidFill>
                        <a:effectLst/>
                        <a:latin typeface="Calibri"/>
                      </a:endParaRPr>
                    </a:p>
                  </a:txBody>
                  <a:tcPr marL="8277" marR="8277" marT="8277" marB="0" anchor="b"/>
                </a:tc>
                <a:tc>
                  <a:txBody>
                    <a:bodyPr/>
                    <a:lstStyle/>
                    <a:p>
                      <a:pPr algn="l" fontAlgn="b"/>
                      <a:r>
                        <a:rPr lang="en-US" sz="1000" u="none" strike="noStrike">
                          <a:effectLst/>
                        </a:rPr>
                        <a:t>Stainless steel drain pans to prevent rust</a:t>
                      </a:r>
                      <a:endParaRPr lang="en-US" sz="1000" b="0" i="0" u="none" strike="noStrike">
                        <a:solidFill>
                          <a:srgbClr val="000000"/>
                        </a:solidFill>
                        <a:effectLst/>
                        <a:latin typeface="Calibri"/>
                      </a:endParaRPr>
                    </a:p>
                  </a:txBody>
                  <a:tcPr marL="8277" marR="8277" marT="8277" marB="0" anchor="b"/>
                </a:tc>
                <a:tc>
                  <a:txBody>
                    <a:bodyPr/>
                    <a:lstStyle/>
                    <a:p>
                      <a:pPr algn="l" fontAlgn="b"/>
                      <a:r>
                        <a:rPr lang="en-US" sz="1000" u="none" strike="noStrike" dirty="0">
                          <a:effectLst/>
                        </a:rPr>
                        <a:t>Galvanized drain pans</a:t>
                      </a:r>
                      <a:endParaRPr lang="en-US" sz="1000" b="0" i="0" u="none" strike="noStrike" dirty="0">
                        <a:solidFill>
                          <a:srgbClr val="000000"/>
                        </a:solidFill>
                        <a:effectLst/>
                        <a:latin typeface="Calibri"/>
                      </a:endParaRPr>
                    </a:p>
                  </a:txBody>
                  <a:tcPr marL="8277" marR="8277" marT="8277" marB="0" anchor="b"/>
                </a:tc>
              </a:tr>
              <a:tr h="185245">
                <a:tc>
                  <a:txBody>
                    <a:bodyPr/>
                    <a:lstStyle/>
                    <a:p>
                      <a:pPr algn="l" fontAlgn="b"/>
                      <a:r>
                        <a:rPr lang="en-US" sz="1000" b="1" u="none" strike="noStrike">
                          <a:effectLst/>
                        </a:rPr>
                        <a:t>Tube coils</a:t>
                      </a:r>
                      <a:endParaRPr lang="en-US" sz="1000" b="1" i="0" u="none" strike="noStrike">
                        <a:solidFill>
                          <a:srgbClr val="000000"/>
                        </a:solidFill>
                        <a:effectLst/>
                        <a:latin typeface="Calibri"/>
                      </a:endParaRPr>
                    </a:p>
                  </a:txBody>
                  <a:tcPr marL="8277" marR="8277" marT="8277" marB="0" anchor="b"/>
                </a:tc>
                <a:tc>
                  <a:txBody>
                    <a:bodyPr/>
                    <a:lstStyle/>
                    <a:p>
                      <a:pPr algn="l" fontAlgn="b"/>
                      <a:r>
                        <a:rPr lang="en-US" sz="1000" u="none" strike="noStrike">
                          <a:effectLst/>
                        </a:rPr>
                        <a:t>Low air pressure drop 1/2" available</a:t>
                      </a:r>
                      <a:endParaRPr lang="en-US" sz="1000" b="0" i="0" u="none" strike="noStrike">
                        <a:solidFill>
                          <a:srgbClr val="000000"/>
                        </a:solidFill>
                        <a:effectLst/>
                        <a:latin typeface="Calibri"/>
                      </a:endParaRPr>
                    </a:p>
                  </a:txBody>
                  <a:tcPr marL="8277" marR="8277" marT="8277" marB="0" anchor="b"/>
                </a:tc>
                <a:tc>
                  <a:txBody>
                    <a:bodyPr/>
                    <a:lstStyle/>
                    <a:p>
                      <a:pPr algn="l" fontAlgn="b"/>
                      <a:r>
                        <a:rPr lang="en-US" sz="1000" u="none" strike="noStrike" dirty="0">
                          <a:effectLst/>
                        </a:rPr>
                        <a:t>5/8" high APD design</a:t>
                      </a:r>
                      <a:endParaRPr lang="en-US" sz="1000" b="0" i="0" u="none" strike="noStrike" dirty="0">
                        <a:solidFill>
                          <a:srgbClr val="000000"/>
                        </a:solidFill>
                        <a:effectLst/>
                        <a:latin typeface="Calibri"/>
                      </a:endParaRPr>
                    </a:p>
                  </a:txBody>
                  <a:tcPr marL="8277" marR="8277" marT="8277" marB="0" anchor="b"/>
                </a:tc>
              </a:tr>
              <a:tr h="185245">
                <a:tc>
                  <a:txBody>
                    <a:bodyPr/>
                    <a:lstStyle/>
                    <a:p>
                      <a:pPr algn="l" fontAlgn="b"/>
                      <a:r>
                        <a:rPr lang="en-US" sz="1000" b="1" u="none" strike="noStrike">
                          <a:effectLst/>
                        </a:rPr>
                        <a:t>Energy Recovery</a:t>
                      </a:r>
                      <a:endParaRPr lang="en-US" sz="1000" b="1" i="0" u="none" strike="noStrike">
                        <a:solidFill>
                          <a:srgbClr val="000000"/>
                        </a:solidFill>
                        <a:effectLst/>
                        <a:latin typeface="Calibri"/>
                      </a:endParaRPr>
                    </a:p>
                  </a:txBody>
                  <a:tcPr marL="8277" marR="8277" marT="8277" marB="0" anchor="b"/>
                </a:tc>
                <a:tc>
                  <a:txBody>
                    <a:bodyPr/>
                    <a:lstStyle/>
                    <a:p>
                      <a:pPr algn="l" fontAlgn="b"/>
                      <a:r>
                        <a:rPr lang="en-US" sz="1000" u="none" strike="noStrike">
                          <a:effectLst/>
                        </a:rPr>
                        <a:t>Custom &amp; unlimited</a:t>
                      </a:r>
                      <a:endParaRPr lang="en-US" sz="1000" b="0" i="0" u="none" strike="noStrike">
                        <a:solidFill>
                          <a:srgbClr val="000000"/>
                        </a:solidFill>
                        <a:effectLst/>
                        <a:latin typeface="Calibri"/>
                      </a:endParaRPr>
                    </a:p>
                  </a:txBody>
                  <a:tcPr marL="8277" marR="8277" marT="8277" marB="0" anchor="b"/>
                </a:tc>
                <a:tc>
                  <a:txBody>
                    <a:bodyPr/>
                    <a:lstStyle/>
                    <a:p>
                      <a:pPr algn="l" fontAlgn="b"/>
                      <a:r>
                        <a:rPr lang="en-US" sz="1000" u="none" strike="noStrike" dirty="0">
                          <a:effectLst/>
                        </a:rPr>
                        <a:t>Standard &amp; limited</a:t>
                      </a:r>
                      <a:endParaRPr lang="en-US" sz="1000" b="0" i="0" u="none" strike="noStrike" dirty="0">
                        <a:solidFill>
                          <a:srgbClr val="000000"/>
                        </a:solidFill>
                        <a:effectLst/>
                        <a:latin typeface="Calibri"/>
                      </a:endParaRPr>
                    </a:p>
                  </a:txBody>
                  <a:tcPr marL="8277" marR="8277" marT="8277" marB="0" anchor="b"/>
                </a:tc>
              </a:tr>
              <a:tr h="185245">
                <a:tc>
                  <a:txBody>
                    <a:bodyPr/>
                    <a:lstStyle/>
                    <a:p>
                      <a:pPr algn="l" fontAlgn="b"/>
                      <a:r>
                        <a:rPr lang="en-US" sz="1000" b="1" u="none" strike="noStrike" dirty="0">
                          <a:effectLst/>
                        </a:rPr>
                        <a:t>Support</a:t>
                      </a:r>
                      <a:endParaRPr lang="en-US" sz="1000" b="1" i="0" u="none" strike="noStrike" dirty="0">
                        <a:solidFill>
                          <a:srgbClr val="000000"/>
                        </a:solidFill>
                        <a:effectLst/>
                        <a:latin typeface="Calibri"/>
                      </a:endParaRPr>
                    </a:p>
                  </a:txBody>
                  <a:tcPr marL="8277" marR="8277" marT="8277" marB="0" anchor="b"/>
                </a:tc>
                <a:tc>
                  <a:txBody>
                    <a:bodyPr/>
                    <a:lstStyle/>
                    <a:p>
                      <a:pPr algn="l" fontAlgn="b"/>
                      <a:r>
                        <a:rPr lang="en-US" sz="1000" u="none" strike="noStrike">
                          <a:effectLst/>
                        </a:rPr>
                        <a:t>True AHU expertise at rep &amp; factory</a:t>
                      </a:r>
                      <a:endParaRPr lang="en-US" sz="1000" b="0" i="0" u="none" strike="noStrike">
                        <a:solidFill>
                          <a:srgbClr val="000000"/>
                        </a:solidFill>
                        <a:effectLst/>
                        <a:latin typeface="Calibri"/>
                      </a:endParaRPr>
                    </a:p>
                  </a:txBody>
                  <a:tcPr marL="8277" marR="8277" marT="8277" marB="0" anchor="b"/>
                </a:tc>
                <a:tc>
                  <a:txBody>
                    <a:bodyPr/>
                    <a:lstStyle/>
                    <a:p>
                      <a:pPr algn="l" fontAlgn="b"/>
                      <a:r>
                        <a:rPr lang="en-US" sz="1000" u="none" strike="noStrike" dirty="0">
                          <a:effectLst/>
                        </a:rPr>
                        <a:t>Production </a:t>
                      </a:r>
                      <a:r>
                        <a:rPr lang="en-US" sz="1000" u="none" strike="noStrike" dirty="0" smtClean="0">
                          <a:effectLst/>
                        </a:rPr>
                        <a:t>line mentality</a:t>
                      </a:r>
                      <a:endParaRPr lang="en-US" sz="1000" b="0" i="0" u="none" strike="noStrike" dirty="0">
                        <a:solidFill>
                          <a:srgbClr val="000000"/>
                        </a:solidFill>
                        <a:effectLst/>
                        <a:latin typeface="Calibri"/>
                      </a:endParaRPr>
                    </a:p>
                  </a:txBody>
                  <a:tcPr marL="8277" marR="8277" marT="8277" marB="0" anchor="b"/>
                </a:tc>
              </a:tr>
            </a:tbl>
          </a:graphicData>
        </a:graphic>
      </p:graphicFrame>
    </p:spTree>
    <p:extLst>
      <p:ext uri="{BB962C8B-B14F-4D97-AF65-F5344CB8AC3E}">
        <p14:creationId xmlns:p14="http://schemas.microsoft.com/office/powerpoint/2010/main" val="16398833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RichL\Desktop\Work\Logo\logo2.jpg"/>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2398" y="108145"/>
            <a:ext cx="1113503" cy="3367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descr="etl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398" y="6248400"/>
            <a:ext cx="76546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535130" y="134291"/>
            <a:ext cx="7620000" cy="780109"/>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Calculating MCA &amp; MOP</a:t>
            </a:r>
            <a:endParaRPr lang="en-U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4" name="Rounded Rectangle 3"/>
          <p:cNvSpPr/>
          <p:nvPr/>
        </p:nvSpPr>
        <p:spPr>
          <a:xfrm>
            <a:off x="2667000" y="5771346"/>
            <a:ext cx="3429000" cy="97235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 name="TextBox 1"/>
          <p:cNvSpPr txBox="1"/>
          <p:nvPr/>
        </p:nvSpPr>
        <p:spPr>
          <a:xfrm>
            <a:off x="381000" y="1143000"/>
            <a:ext cx="7772400" cy="738664"/>
          </a:xfrm>
          <a:prstGeom prst="rect">
            <a:avLst/>
          </a:prstGeom>
          <a:noFill/>
        </p:spPr>
        <p:txBody>
          <a:bodyPr wrap="square" rtlCol="0">
            <a:spAutoFit/>
          </a:bodyPr>
          <a:lstStyle/>
          <a:p>
            <a:r>
              <a:rPr lang="en-US" sz="1400" dirty="0" smtClean="0"/>
              <a:t>Most contractors will at a point in time of design require the Minimum Circuit </a:t>
            </a:r>
            <a:r>
              <a:rPr lang="en-US" sz="1400" dirty="0" err="1" smtClean="0"/>
              <a:t>Ampacity</a:t>
            </a:r>
            <a:r>
              <a:rPr lang="en-US" sz="1400" dirty="0" smtClean="0"/>
              <a:t> (MCA) and/or the Maximum Over-current Protection (MOP) of a unit.  While DAT will gladly calculate these numbers for the customer, it is good to understand where these numbers are coming from.</a:t>
            </a:r>
            <a:endParaRPr lang="en-US" sz="1400" dirty="0"/>
          </a:p>
        </p:txBody>
      </p:sp>
      <p:sp>
        <p:nvSpPr>
          <p:cNvPr id="11" name="TextBox 10"/>
          <p:cNvSpPr txBox="1"/>
          <p:nvPr/>
        </p:nvSpPr>
        <p:spPr>
          <a:xfrm>
            <a:off x="406400" y="1981200"/>
            <a:ext cx="7747000" cy="3539430"/>
          </a:xfrm>
          <a:prstGeom prst="rect">
            <a:avLst/>
          </a:prstGeom>
          <a:noFill/>
        </p:spPr>
        <p:txBody>
          <a:bodyPr wrap="square" rtlCol="0">
            <a:spAutoFit/>
          </a:bodyPr>
          <a:lstStyle/>
          <a:p>
            <a:pPr algn="ctr"/>
            <a:r>
              <a:rPr lang="en-US" sz="1400" b="1" dirty="0" smtClean="0"/>
              <a:t>Calculating MCA</a:t>
            </a:r>
          </a:p>
          <a:p>
            <a:r>
              <a:rPr lang="en-US" sz="1400" i="1" u="sng" dirty="0" smtClean="0"/>
              <a:t>In units with </a:t>
            </a:r>
            <a:r>
              <a:rPr lang="en-US" sz="1400" b="1" i="1" u="sng" dirty="0" smtClean="0">
                <a:solidFill>
                  <a:srgbClr val="FF0000"/>
                </a:solidFill>
              </a:rPr>
              <a:t>only</a:t>
            </a:r>
            <a:r>
              <a:rPr lang="en-US" sz="1400" i="1" u="sng" dirty="0" smtClean="0"/>
              <a:t> motors.</a:t>
            </a:r>
          </a:p>
          <a:p>
            <a:endParaRPr lang="en-US" sz="1400" i="1" u="sng" dirty="0"/>
          </a:p>
          <a:p>
            <a:r>
              <a:rPr lang="en-US" sz="1400" dirty="0" smtClean="0"/>
              <a:t>MCA = (1.25 x Load1) + (Load2)</a:t>
            </a:r>
          </a:p>
          <a:p>
            <a:endParaRPr lang="en-US" sz="1400" dirty="0"/>
          </a:p>
          <a:p>
            <a:r>
              <a:rPr lang="en-US" sz="1400" i="1" u="sng" dirty="0" smtClean="0"/>
              <a:t>In units with motors, electrical heaters and other loads over 1.0 A </a:t>
            </a:r>
            <a:r>
              <a:rPr lang="en-US" sz="1400" b="1" i="1" u="sng" dirty="0" smtClean="0"/>
              <a:t>(</a:t>
            </a:r>
            <a:r>
              <a:rPr lang="en-US" sz="1400" b="1" i="1" u="sng" dirty="0" smtClean="0">
                <a:solidFill>
                  <a:srgbClr val="FF0000"/>
                </a:solidFill>
              </a:rPr>
              <a:t>no compressors</a:t>
            </a:r>
            <a:r>
              <a:rPr lang="en-US" sz="1400" b="1" i="1" u="sng" dirty="0" smtClean="0"/>
              <a:t>)</a:t>
            </a:r>
            <a:r>
              <a:rPr lang="en-US" sz="1400" i="1" u="sng" dirty="0" smtClean="0"/>
              <a:t>.</a:t>
            </a:r>
          </a:p>
          <a:p>
            <a:endParaRPr lang="en-US" sz="1400" i="1" u="sng" dirty="0"/>
          </a:p>
          <a:p>
            <a:r>
              <a:rPr lang="en-US" sz="1400" dirty="0" smtClean="0"/>
              <a:t>MCA =  (1.25 x Load1) + Load2 + Load3 + Load4</a:t>
            </a:r>
          </a:p>
          <a:p>
            <a:endParaRPr lang="en-US" sz="1400" dirty="0"/>
          </a:p>
          <a:p>
            <a:r>
              <a:rPr lang="en-US" sz="1400" i="1" u="sng" dirty="0" smtClean="0"/>
              <a:t>In units with motors, </a:t>
            </a:r>
            <a:r>
              <a:rPr lang="en-US" sz="1400" b="1" i="1" u="sng" dirty="0" smtClean="0">
                <a:solidFill>
                  <a:srgbClr val="FF0000"/>
                </a:solidFill>
              </a:rPr>
              <a:t>compressors</a:t>
            </a:r>
            <a:r>
              <a:rPr lang="en-US" sz="1400" i="1" u="sng" dirty="0" smtClean="0"/>
              <a:t>, electrical heaters, and other loads over 1.0 A.</a:t>
            </a:r>
          </a:p>
          <a:p>
            <a:endParaRPr lang="en-US" sz="1400" i="1" u="sng" dirty="0"/>
          </a:p>
          <a:p>
            <a:r>
              <a:rPr lang="en-US" sz="1400" dirty="0" smtClean="0"/>
              <a:t>MCA = (1.25 x Load1) + (1.25 x Load3) + Load2 + Load4</a:t>
            </a:r>
          </a:p>
          <a:p>
            <a:endParaRPr lang="en-US" sz="1400" dirty="0"/>
          </a:p>
          <a:p>
            <a:pPr algn="ctr"/>
            <a:r>
              <a:rPr lang="en-US" sz="1400" b="1" dirty="0" smtClean="0"/>
              <a:t>Calculating MOP</a:t>
            </a:r>
          </a:p>
          <a:p>
            <a:pPr algn="ctr"/>
            <a:endParaRPr lang="en-US" sz="1400" dirty="0"/>
          </a:p>
          <a:p>
            <a:r>
              <a:rPr lang="en-US" sz="1400" dirty="0" smtClean="0"/>
              <a:t>MOP = (2.25 x Load1) + (Load2 + Load3 + Load4)</a:t>
            </a:r>
            <a:endParaRPr lang="en-US" sz="1400" dirty="0"/>
          </a:p>
        </p:txBody>
      </p:sp>
      <p:sp>
        <p:nvSpPr>
          <p:cNvPr id="13" name="TextBox 12"/>
          <p:cNvSpPr txBox="1"/>
          <p:nvPr/>
        </p:nvSpPr>
        <p:spPr>
          <a:xfrm>
            <a:off x="2667000" y="5771346"/>
            <a:ext cx="3886200" cy="954107"/>
          </a:xfrm>
          <a:prstGeom prst="rect">
            <a:avLst/>
          </a:prstGeom>
          <a:noFill/>
        </p:spPr>
        <p:txBody>
          <a:bodyPr wrap="square" rtlCol="0">
            <a:spAutoFit/>
          </a:bodyPr>
          <a:lstStyle/>
          <a:p>
            <a:r>
              <a:rPr lang="en-US" sz="1400" b="1" dirty="0" smtClean="0"/>
              <a:t>Load1 = current of largest motor</a:t>
            </a:r>
          </a:p>
          <a:p>
            <a:r>
              <a:rPr lang="en-US" sz="1400" b="1" dirty="0" smtClean="0"/>
              <a:t>Load2 = sum of currents of all other motors</a:t>
            </a:r>
          </a:p>
          <a:p>
            <a:r>
              <a:rPr lang="en-US" sz="1400" b="1" dirty="0" smtClean="0"/>
              <a:t>Load3 = current of electric heater</a:t>
            </a:r>
          </a:p>
          <a:p>
            <a:r>
              <a:rPr lang="en-US" sz="1400" b="1" dirty="0" smtClean="0"/>
              <a:t>Load4 = current of any other load over 1.0A</a:t>
            </a:r>
            <a:endParaRPr lang="en-US" sz="1400" b="1" dirty="0"/>
          </a:p>
        </p:txBody>
      </p:sp>
    </p:spTree>
    <p:extLst>
      <p:ext uri="{BB962C8B-B14F-4D97-AF65-F5344CB8AC3E}">
        <p14:creationId xmlns:p14="http://schemas.microsoft.com/office/powerpoint/2010/main" val="5548624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RichL\Desktop\Work\Logo\logo2.jpg"/>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2398" y="108145"/>
            <a:ext cx="1113503" cy="3367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descr="etl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398" y="6248400"/>
            <a:ext cx="76546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535130" y="134291"/>
            <a:ext cx="7620000" cy="780109"/>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Shipping</a:t>
            </a:r>
            <a:endParaRPr lang="en-US" sz="3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4098" name="Picture 2" descr="C:\Users\RichL\Desktop\Work\Pictures\Opti Solar\Opti Solar Shipping\IMG_253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9259" r="4722" b="26481"/>
          <a:stretch/>
        </p:blipFill>
        <p:spPr bwMode="auto">
          <a:xfrm>
            <a:off x="381000" y="1295400"/>
            <a:ext cx="7772399" cy="25273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5131" y="4114800"/>
            <a:ext cx="7618268" cy="2031325"/>
          </a:xfrm>
          <a:prstGeom prst="rect">
            <a:avLst/>
          </a:prstGeom>
          <a:noFill/>
        </p:spPr>
        <p:txBody>
          <a:bodyPr wrap="square" rtlCol="0">
            <a:spAutoFit/>
          </a:bodyPr>
          <a:lstStyle/>
          <a:p>
            <a:r>
              <a:rPr lang="en-US" dirty="0" smtClean="0"/>
              <a:t>In most cases, DAT includes the shipping cost in the pricing that is provided because customers would like to have DAT take care of shipping headaches. Shipping companies that are used by DAT have a long work relationship with DAT and know how to properly take care of the units.</a:t>
            </a:r>
          </a:p>
          <a:p>
            <a:endParaRPr lang="en-US" dirty="0"/>
          </a:p>
          <a:p>
            <a:r>
              <a:rPr lang="en-US" dirty="0" smtClean="0"/>
              <a:t>Sometimes, the customer may find shipping the units themselves much simpler.  In this case, the customer is to call DAT and schedule a pick-up. </a:t>
            </a:r>
            <a:endParaRPr lang="en-US" dirty="0"/>
          </a:p>
        </p:txBody>
      </p:sp>
    </p:spTree>
    <p:extLst>
      <p:ext uri="{BB962C8B-B14F-4D97-AF65-F5344CB8AC3E}">
        <p14:creationId xmlns:p14="http://schemas.microsoft.com/office/powerpoint/2010/main" val="7037300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RichL\Desktop\Work\Logo\logo2.jpg"/>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2398" y="108145"/>
            <a:ext cx="1113503" cy="33674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 name="Title 9"/>
          <p:cNvSpPr>
            <a:spLocks noGrp="1"/>
          </p:cNvSpPr>
          <p:nvPr>
            <p:ph type="title"/>
          </p:nvPr>
        </p:nvSpPr>
        <p:spPr>
          <a:xfrm>
            <a:off x="535130" y="134291"/>
            <a:ext cx="7620000" cy="780109"/>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Shipping Limitations</a:t>
            </a:r>
            <a:endParaRPr lang="en-US" sz="3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6147"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4969" y="2952937"/>
            <a:ext cx="6400800" cy="1754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400" y="5092541"/>
            <a:ext cx="6097818" cy="1615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a:off x="44404" y="2895600"/>
            <a:ext cx="8458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4405" y="4953000"/>
            <a:ext cx="8458200" cy="0"/>
          </a:xfrm>
          <a:prstGeom prst="line">
            <a:avLst/>
          </a:prstGeom>
        </p:spPr>
        <p:style>
          <a:lnRef idx="1">
            <a:schemeClr val="accent1"/>
          </a:lnRef>
          <a:fillRef idx="0">
            <a:schemeClr val="accent1"/>
          </a:fillRef>
          <a:effectRef idx="0">
            <a:schemeClr val="accent1"/>
          </a:effectRef>
          <a:fontRef idx="minor">
            <a:schemeClr val="tx1"/>
          </a:fontRef>
        </p:style>
      </p:cxnSp>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05" y="1143000"/>
            <a:ext cx="5975395" cy="1503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4" name="Table 13"/>
          <p:cNvGraphicFramePr>
            <a:graphicFrameLocks noGrp="1"/>
          </p:cNvGraphicFramePr>
          <p:nvPr>
            <p:extLst>
              <p:ext uri="{D42A27DB-BD31-4B8C-83A1-F6EECF244321}">
                <p14:modId xmlns:p14="http://schemas.microsoft.com/office/powerpoint/2010/main" val="2650253257"/>
              </p:ext>
            </p:extLst>
          </p:nvPr>
        </p:nvGraphicFramePr>
        <p:xfrm>
          <a:off x="6019800" y="1066036"/>
          <a:ext cx="2226131" cy="1657350"/>
        </p:xfrm>
        <a:graphic>
          <a:graphicData uri="http://schemas.openxmlformats.org/drawingml/2006/table">
            <a:tbl>
              <a:tblPr/>
              <a:tblGrid>
                <a:gridCol w="1295400"/>
                <a:gridCol w="930731"/>
              </a:tblGrid>
              <a:tr h="190500">
                <a:tc gridSpan="2">
                  <a:txBody>
                    <a:bodyPr/>
                    <a:lstStyle/>
                    <a:p>
                      <a:pPr algn="ctr" fontAlgn="b"/>
                      <a:r>
                        <a:rPr lang="en-US" sz="1100" b="1" i="0" u="none" strike="noStrike" dirty="0">
                          <a:solidFill>
                            <a:srgbClr val="000000"/>
                          </a:solidFill>
                          <a:effectLst/>
                          <a:latin typeface="Calibri"/>
                        </a:rPr>
                        <a:t>FLATBED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hMerge="1">
                  <a:txBody>
                    <a:bodyPr/>
                    <a:lstStyle/>
                    <a:p>
                      <a:endParaRPr lang="en-US"/>
                    </a:p>
                  </a:txBody>
                  <a:tcPr/>
                </a:tc>
              </a:tr>
              <a:tr h="381000">
                <a:tc>
                  <a:txBody>
                    <a:bodyPr/>
                    <a:lstStyle/>
                    <a:p>
                      <a:pPr algn="ctr" fontAlgn="ctr"/>
                      <a:r>
                        <a:rPr lang="en-US" sz="1100" b="0" i="0" u="none" strike="noStrike">
                          <a:solidFill>
                            <a:srgbClr val="000000"/>
                          </a:solidFill>
                          <a:effectLst/>
                          <a:latin typeface="Calibri"/>
                        </a:rPr>
                        <a:t>Maximum Unit Height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ctr"/>
                      <a:r>
                        <a:rPr lang="en-US" sz="1100" b="0" i="0" u="none" strike="noStrike">
                          <a:solidFill>
                            <a:srgbClr val="000000"/>
                          </a:solidFill>
                          <a:effectLst/>
                          <a:latin typeface="Calibri"/>
                        </a:rPr>
                        <a:t>8' 6"  (102")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r>
              <a:tr h="276225">
                <a:tc>
                  <a:txBody>
                    <a:bodyPr/>
                    <a:lstStyle/>
                    <a:p>
                      <a:pPr algn="ctr" fontAlgn="ctr"/>
                      <a:r>
                        <a:rPr lang="en-US" sz="1100" b="0" i="0" u="none" strike="noStrike">
                          <a:solidFill>
                            <a:srgbClr val="000000"/>
                          </a:solidFill>
                          <a:effectLst/>
                          <a:latin typeface="Calibri"/>
                        </a:rPr>
                        <a:t>Regular Unit Width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&lt;  8'6" (102")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71500">
                <a:tc>
                  <a:txBody>
                    <a:bodyPr/>
                    <a:lstStyle/>
                    <a:p>
                      <a:pPr algn="ctr" fontAlgn="ctr"/>
                      <a:r>
                        <a:rPr lang="en-US" sz="1100" b="0" i="0" u="none" strike="noStrike">
                          <a:solidFill>
                            <a:srgbClr val="000000"/>
                          </a:solidFill>
                          <a:effectLst/>
                          <a:latin typeface="Calibri"/>
                        </a:rPr>
                        <a:t>Wide Load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a:rPr>
                        <a:t>&gt; </a:t>
                      </a:r>
                      <a:r>
                        <a:rPr lang="en-US" sz="1100" b="0" i="0" u="none" strike="noStrike" dirty="0" smtClean="0">
                          <a:solidFill>
                            <a:srgbClr val="000000"/>
                          </a:solidFill>
                          <a:effectLst/>
                          <a:latin typeface="Calibri"/>
                        </a:rPr>
                        <a:t>8'6“ (</a:t>
                      </a:r>
                      <a:r>
                        <a:rPr lang="en-US" sz="1100" b="0" i="0" u="none" strike="noStrike" dirty="0">
                          <a:solidFill>
                            <a:srgbClr val="000000"/>
                          </a:solidFill>
                          <a:effectLst/>
                          <a:latin typeface="Calibri"/>
                        </a:rPr>
                        <a:t>102") &amp; &lt;  12'0" (144</a:t>
                      </a:r>
                      <a:r>
                        <a:rPr lang="en-US" sz="1100" b="0" i="0" u="none" strike="noStrike" dirty="0" smtClean="0">
                          <a:solidFill>
                            <a:srgbClr val="000000"/>
                          </a:solidFill>
                          <a:effectLst/>
                          <a:latin typeface="Calibri"/>
                        </a:rPr>
                        <a:t>")    </a:t>
                      </a:r>
                      <a:endParaRPr lang="en-US" sz="1100" b="0" i="0" u="none" strike="noStrike" dirty="0">
                        <a:solidFill>
                          <a:srgbClr val="00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125">
                <a:tc>
                  <a:txBody>
                    <a:bodyPr/>
                    <a:lstStyle/>
                    <a:p>
                      <a:pPr algn="ctr" fontAlgn="ctr"/>
                      <a:r>
                        <a:rPr lang="en-US" sz="1100" b="0" i="0" u="none" strike="noStrike">
                          <a:solidFill>
                            <a:srgbClr val="000000"/>
                          </a:solidFill>
                          <a:effectLst/>
                          <a:latin typeface="Calibri"/>
                        </a:rPr>
                        <a:t>Pilot Cars Required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a:rPr>
                        <a:t>&gt; 12'0"  (144")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694767291"/>
              </p:ext>
            </p:extLst>
          </p:nvPr>
        </p:nvGraphicFramePr>
        <p:xfrm>
          <a:off x="6019800" y="3078951"/>
          <a:ext cx="2215246" cy="1635924"/>
        </p:xfrm>
        <a:graphic>
          <a:graphicData uri="http://schemas.openxmlformats.org/drawingml/2006/table">
            <a:tbl>
              <a:tblPr/>
              <a:tblGrid>
                <a:gridCol w="1219200"/>
                <a:gridCol w="996046"/>
              </a:tblGrid>
              <a:tr h="190500">
                <a:tc gridSpan="2">
                  <a:txBody>
                    <a:bodyPr/>
                    <a:lstStyle/>
                    <a:p>
                      <a:pPr algn="ctr" fontAlgn="ctr"/>
                      <a:r>
                        <a:rPr lang="en-US" sz="1100" b="1" i="0" u="none" strike="noStrike" dirty="0">
                          <a:solidFill>
                            <a:srgbClr val="000000"/>
                          </a:solidFill>
                          <a:effectLst/>
                          <a:latin typeface="Calibri"/>
                        </a:rPr>
                        <a:t>Drop Deck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hMerge="1">
                  <a:txBody>
                    <a:bodyPr/>
                    <a:lstStyle/>
                    <a:p>
                      <a:endParaRPr lang="en-US"/>
                    </a:p>
                  </a:txBody>
                  <a:tcPr/>
                </a:tc>
              </a:tr>
              <a:tr h="381000">
                <a:tc>
                  <a:txBody>
                    <a:bodyPr/>
                    <a:lstStyle/>
                    <a:p>
                      <a:pPr algn="ctr" fontAlgn="ctr"/>
                      <a:r>
                        <a:rPr lang="en-US" sz="1100" b="0" i="0" u="none" strike="noStrike">
                          <a:solidFill>
                            <a:srgbClr val="000000"/>
                          </a:solidFill>
                          <a:effectLst/>
                          <a:latin typeface="Calibri"/>
                        </a:rPr>
                        <a:t>Maximum Unit Height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ctr"/>
                      <a:r>
                        <a:rPr lang="en-US" sz="1100" b="0" i="0" u="none" strike="noStrike">
                          <a:solidFill>
                            <a:srgbClr val="000000"/>
                          </a:solidFill>
                          <a:effectLst/>
                          <a:latin typeface="Calibri"/>
                        </a:rPr>
                        <a:t>10' 3"  (123")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r>
              <a:tr h="235749">
                <a:tc>
                  <a:txBody>
                    <a:bodyPr/>
                    <a:lstStyle/>
                    <a:p>
                      <a:pPr algn="ctr" fontAlgn="ctr"/>
                      <a:r>
                        <a:rPr lang="en-US" sz="1100" b="0" i="0" u="none" strike="noStrike">
                          <a:solidFill>
                            <a:srgbClr val="000000"/>
                          </a:solidFill>
                          <a:effectLst/>
                          <a:latin typeface="Calibri"/>
                        </a:rPr>
                        <a:t>Regular Unit Width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&lt;  8'6" (102")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71500">
                <a:tc>
                  <a:txBody>
                    <a:bodyPr/>
                    <a:lstStyle/>
                    <a:p>
                      <a:pPr algn="ctr" fontAlgn="ctr"/>
                      <a:r>
                        <a:rPr lang="en-US" sz="1100" b="0" i="0" u="none" strike="noStrike">
                          <a:solidFill>
                            <a:srgbClr val="000000"/>
                          </a:solidFill>
                          <a:effectLst/>
                          <a:latin typeface="Calibri"/>
                        </a:rPr>
                        <a:t>Wide Load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a:rPr>
                        <a:t>&gt; </a:t>
                      </a:r>
                      <a:r>
                        <a:rPr lang="en-US" sz="1100" b="0" i="0" u="none" strike="noStrike" dirty="0" smtClean="0">
                          <a:solidFill>
                            <a:srgbClr val="000000"/>
                          </a:solidFill>
                          <a:effectLst/>
                          <a:latin typeface="Calibri"/>
                        </a:rPr>
                        <a:t>8'6“ (</a:t>
                      </a:r>
                      <a:r>
                        <a:rPr lang="en-US" sz="1100" b="0" i="0" u="none" strike="noStrike" dirty="0">
                          <a:solidFill>
                            <a:srgbClr val="000000"/>
                          </a:solidFill>
                          <a:effectLst/>
                          <a:latin typeface="Calibri"/>
                        </a:rPr>
                        <a:t>102") </a:t>
                      </a:r>
                      <a:r>
                        <a:rPr lang="en-US" sz="1100" b="0" i="0" u="none" strike="noStrike" dirty="0" smtClean="0">
                          <a:solidFill>
                            <a:srgbClr val="000000"/>
                          </a:solidFill>
                          <a:effectLst/>
                          <a:latin typeface="Calibri"/>
                        </a:rPr>
                        <a:t>&amp;   </a:t>
                      </a:r>
                      <a:r>
                        <a:rPr lang="en-US" sz="1100" b="0" i="0" u="none" strike="noStrike" dirty="0">
                          <a:solidFill>
                            <a:srgbClr val="000000"/>
                          </a:solidFill>
                          <a:effectLst/>
                          <a:latin typeface="Calibri"/>
                        </a:rPr>
                        <a:t>&lt;  12'0" (144")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7175">
                <a:tc>
                  <a:txBody>
                    <a:bodyPr/>
                    <a:lstStyle/>
                    <a:p>
                      <a:pPr algn="ctr" fontAlgn="ctr"/>
                      <a:r>
                        <a:rPr lang="en-US" sz="1100" b="0" i="0" u="none" strike="noStrike">
                          <a:solidFill>
                            <a:srgbClr val="000000"/>
                          </a:solidFill>
                          <a:effectLst/>
                          <a:latin typeface="Calibri"/>
                        </a:rPr>
                        <a:t>Pilot Cars Required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a:rPr>
                        <a:t>&gt; 12'0"  (144")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4158572888"/>
              </p:ext>
            </p:extLst>
          </p:nvPr>
        </p:nvGraphicFramePr>
        <p:xfrm>
          <a:off x="6019800" y="5062304"/>
          <a:ext cx="2322282" cy="1676400"/>
        </p:xfrm>
        <a:graphic>
          <a:graphicData uri="http://schemas.openxmlformats.org/drawingml/2006/table">
            <a:tbl>
              <a:tblPr/>
              <a:tblGrid>
                <a:gridCol w="1242782"/>
                <a:gridCol w="1079500"/>
              </a:tblGrid>
              <a:tr h="190500">
                <a:tc gridSpan="2">
                  <a:txBody>
                    <a:bodyPr/>
                    <a:lstStyle/>
                    <a:p>
                      <a:pPr algn="ctr" fontAlgn="ctr"/>
                      <a:r>
                        <a:rPr lang="en-US" sz="1100" b="1" i="0" u="none" strike="noStrike" dirty="0">
                          <a:solidFill>
                            <a:srgbClr val="000000"/>
                          </a:solidFill>
                          <a:effectLst/>
                          <a:latin typeface="Calibri"/>
                        </a:rPr>
                        <a:t>Double Drop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hMerge="1">
                  <a:txBody>
                    <a:bodyPr/>
                    <a:lstStyle/>
                    <a:p>
                      <a:endParaRPr lang="en-US"/>
                    </a:p>
                  </a:txBody>
                  <a:tcPr/>
                </a:tc>
              </a:tr>
              <a:tr h="342900">
                <a:tc>
                  <a:txBody>
                    <a:bodyPr/>
                    <a:lstStyle/>
                    <a:p>
                      <a:pPr algn="ctr" fontAlgn="ctr"/>
                      <a:r>
                        <a:rPr lang="en-US" sz="1100" b="0" i="0" u="none" strike="noStrike">
                          <a:solidFill>
                            <a:srgbClr val="000000"/>
                          </a:solidFill>
                          <a:effectLst/>
                          <a:latin typeface="Calibri"/>
                        </a:rPr>
                        <a:t>Maximum Unit Height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ctr"/>
                      <a:r>
                        <a:rPr lang="en-US" sz="1100" b="0" i="0" u="none" strike="noStrike">
                          <a:solidFill>
                            <a:srgbClr val="000000"/>
                          </a:solidFill>
                          <a:effectLst/>
                          <a:latin typeface="Calibri"/>
                        </a:rPr>
                        <a:t>11' 6"  (138")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r>
              <a:tr h="226695">
                <a:tc>
                  <a:txBody>
                    <a:bodyPr/>
                    <a:lstStyle/>
                    <a:p>
                      <a:pPr algn="ctr" fontAlgn="ctr"/>
                      <a:r>
                        <a:rPr lang="en-US" sz="1100" b="0" i="0" u="none" strike="noStrike">
                          <a:solidFill>
                            <a:srgbClr val="000000"/>
                          </a:solidFill>
                          <a:effectLst/>
                          <a:latin typeface="Calibri"/>
                        </a:rPr>
                        <a:t>Regular Unit Width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&lt;  8'6" (102")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000">
                <a:tc>
                  <a:txBody>
                    <a:bodyPr/>
                    <a:lstStyle/>
                    <a:p>
                      <a:pPr algn="ctr" fontAlgn="ctr"/>
                      <a:r>
                        <a:rPr lang="en-US" sz="1100" b="0" i="0" u="none" strike="noStrike">
                          <a:solidFill>
                            <a:srgbClr val="000000"/>
                          </a:solidFill>
                          <a:effectLst/>
                          <a:latin typeface="Calibri"/>
                        </a:rPr>
                        <a:t>Wide Load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a:rPr>
                        <a:t>&gt; </a:t>
                      </a:r>
                      <a:r>
                        <a:rPr lang="en-US" sz="1100" b="0" i="0" u="none" strike="noStrike" dirty="0" smtClean="0">
                          <a:solidFill>
                            <a:srgbClr val="000000"/>
                          </a:solidFill>
                          <a:effectLst/>
                          <a:latin typeface="Calibri"/>
                        </a:rPr>
                        <a:t>8'6“ (</a:t>
                      </a:r>
                      <a:r>
                        <a:rPr lang="en-US" sz="1100" b="0" i="0" u="none" strike="noStrike" dirty="0">
                          <a:solidFill>
                            <a:srgbClr val="000000"/>
                          </a:solidFill>
                          <a:effectLst/>
                          <a:latin typeface="Calibri"/>
                        </a:rPr>
                        <a:t>102") </a:t>
                      </a:r>
                      <a:r>
                        <a:rPr lang="en-US" sz="1100" b="0" i="0" u="none" strike="noStrike" dirty="0" smtClean="0">
                          <a:solidFill>
                            <a:srgbClr val="000000"/>
                          </a:solidFill>
                          <a:effectLst/>
                          <a:latin typeface="Calibri"/>
                        </a:rPr>
                        <a:t>&amp;      </a:t>
                      </a:r>
                      <a:r>
                        <a:rPr lang="en-US" sz="1100" b="0" i="0" u="none" strike="noStrike" dirty="0">
                          <a:solidFill>
                            <a:srgbClr val="000000"/>
                          </a:solidFill>
                          <a:effectLst/>
                          <a:latin typeface="Calibri"/>
                        </a:rPr>
                        <a:t>&lt;  12'0" (144")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8600">
                <a:tc>
                  <a:txBody>
                    <a:bodyPr/>
                    <a:lstStyle/>
                    <a:p>
                      <a:pPr algn="ctr" fontAlgn="ctr"/>
                      <a:r>
                        <a:rPr lang="en-US" sz="1100" b="0" i="0" u="none" strike="noStrike">
                          <a:solidFill>
                            <a:srgbClr val="000000"/>
                          </a:solidFill>
                          <a:effectLst/>
                          <a:latin typeface="Calibri"/>
                        </a:rPr>
                        <a:t>Pilot Cars Required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&gt; 12'0"  (144")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4800">
                <a:tc>
                  <a:txBody>
                    <a:bodyPr/>
                    <a:lstStyle/>
                    <a:p>
                      <a:pPr algn="ctr" fontAlgn="ctr"/>
                      <a:r>
                        <a:rPr lang="en-US" sz="1100" b="1" i="0" u="none" strike="noStrike">
                          <a:solidFill>
                            <a:srgbClr val="000000"/>
                          </a:solidFill>
                          <a:effectLst/>
                          <a:latin typeface="Calibri"/>
                        </a:rPr>
                        <a:t>Max Section Length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n-US" sz="1100" b="0" i="0" u="none" strike="noStrike" dirty="0">
                          <a:solidFill>
                            <a:srgbClr val="000000"/>
                          </a:solidFill>
                          <a:effectLst/>
                          <a:latin typeface="Calibri"/>
                        </a:rPr>
                        <a:t> ~ 29' (348")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bl>
          </a:graphicData>
        </a:graphic>
      </p:graphicFrame>
    </p:spTree>
    <p:extLst>
      <p:ext uri="{BB962C8B-B14F-4D97-AF65-F5344CB8AC3E}">
        <p14:creationId xmlns:p14="http://schemas.microsoft.com/office/powerpoint/2010/main" val="32607882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RichL\Desktop\Work\Logo\logo2.jpg"/>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2398" y="108145"/>
            <a:ext cx="1113503" cy="3367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descr="etl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398" y="6248400"/>
            <a:ext cx="76546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535130" y="134291"/>
            <a:ext cx="7620000" cy="780109"/>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Splitting Units Into Sections</a:t>
            </a:r>
            <a:endParaRPr lang="en-U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27" name="TextBox 26"/>
          <p:cNvSpPr txBox="1"/>
          <p:nvPr/>
        </p:nvSpPr>
        <p:spPr>
          <a:xfrm>
            <a:off x="381000" y="1143000"/>
            <a:ext cx="7696200" cy="2462213"/>
          </a:xfrm>
          <a:prstGeom prst="rect">
            <a:avLst/>
          </a:prstGeom>
          <a:noFill/>
        </p:spPr>
        <p:txBody>
          <a:bodyPr wrap="square" rtlCol="0">
            <a:spAutoFit/>
          </a:bodyPr>
          <a:lstStyle/>
          <a:p>
            <a:r>
              <a:rPr lang="en-US" sz="1400" dirty="0" smtClean="0"/>
              <a:t>DAT divides their units based on several factors. These include, but are not limited to, </a:t>
            </a:r>
          </a:p>
          <a:p>
            <a:endParaRPr lang="en-US" sz="1400" dirty="0"/>
          </a:p>
          <a:p>
            <a:pPr marL="342900" indent="-342900">
              <a:buFont typeface="+mj-lt"/>
              <a:buAutoNum type="arabicPeriod"/>
            </a:pPr>
            <a:r>
              <a:rPr lang="en-US" sz="1400" dirty="0" smtClean="0"/>
              <a:t>Shipping</a:t>
            </a:r>
          </a:p>
          <a:p>
            <a:pPr marL="800100" lvl="1" indent="-342900">
              <a:buFont typeface="Arial" pitchFamily="34" charset="0"/>
              <a:buChar char="•"/>
            </a:pPr>
            <a:r>
              <a:rPr lang="en-US" sz="1400" dirty="0" smtClean="0"/>
              <a:t>If a unit is too wide or tall to be shipped, the unit will be divided to be within standard shipping dimensions</a:t>
            </a:r>
          </a:p>
          <a:p>
            <a:pPr marL="342900" indent="-342900">
              <a:buFont typeface="+mj-lt"/>
              <a:buAutoNum type="arabicPeriod"/>
            </a:pPr>
            <a:r>
              <a:rPr lang="en-US" sz="1400" dirty="0" smtClean="0"/>
              <a:t>Weight</a:t>
            </a:r>
          </a:p>
          <a:p>
            <a:pPr marL="800100" lvl="1" indent="-342900">
              <a:buFont typeface="Arial" pitchFamily="34" charset="0"/>
              <a:buChar char="•"/>
            </a:pPr>
            <a:r>
              <a:rPr lang="en-US" sz="1400" dirty="0" smtClean="0"/>
              <a:t>Sometimes a crane operating a unit cannot handle the weight of the unit and so it would be split into sections that comply with the limitations</a:t>
            </a:r>
          </a:p>
          <a:p>
            <a:pPr marL="342900" indent="-342900">
              <a:buFont typeface="+mj-lt"/>
              <a:buAutoNum type="arabicPeriod"/>
            </a:pPr>
            <a:r>
              <a:rPr lang="en-US" sz="1400" dirty="0" smtClean="0"/>
              <a:t>Space</a:t>
            </a:r>
          </a:p>
          <a:p>
            <a:pPr marL="800100" lvl="1" indent="-342900">
              <a:buFont typeface="Arial" pitchFamily="34" charset="0"/>
              <a:buChar char="•"/>
            </a:pPr>
            <a:r>
              <a:rPr lang="en-US" sz="1400" dirty="0" smtClean="0"/>
              <a:t>Sometimes the location of units must be guided through small openings. If this is the case, the units can be broken down to small enough pieces to fit properly.</a:t>
            </a:r>
            <a:endParaRPr lang="en-US" sz="1400" dirty="0"/>
          </a:p>
        </p:txBody>
      </p:sp>
      <p:pic>
        <p:nvPicPr>
          <p:cNvPr id="5122" name="Picture 2" descr="C:\Users\RichL\Desktop\Mission College\ERU-1 Pictures\SAM_2756.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3281" r="6048"/>
          <a:stretch/>
        </p:blipFill>
        <p:spPr bwMode="auto">
          <a:xfrm>
            <a:off x="522430" y="3920067"/>
            <a:ext cx="2855770" cy="2099733"/>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3581400" y="4385157"/>
            <a:ext cx="4495800" cy="1169551"/>
          </a:xfrm>
          <a:prstGeom prst="rect">
            <a:avLst/>
          </a:prstGeom>
          <a:noFill/>
        </p:spPr>
        <p:txBody>
          <a:bodyPr wrap="square" rtlCol="0">
            <a:spAutoFit/>
          </a:bodyPr>
          <a:lstStyle/>
          <a:p>
            <a:pPr algn="ctr"/>
            <a:r>
              <a:rPr lang="en-US" sz="1400" b="1" dirty="0" smtClean="0"/>
              <a:t>Assembling The Units</a:t>
            </a:r>
          </a:p>
          <a:p>
            <a:pPr algn="ctr"/>
            <a:endParaRPr lang="en-US" sz="1400" b="1" dirty="0"/>
          </a:p>
          <a:p>
            <a:r>
              <a:rPr lang="en-US" sz="1400" dirty="0" smtClean="0"/>
              <a:t>The units will be shipped with all necessary hardware and instructions on how to put the sections together.</a:t>
            </a:r>
          </a:p>
          <a:p>
            <a:r>
              <a:rPr lang="en-US" sz="1400" dirty="0" smtClean="0"/>
              <a:t> </a:t>
            </a:r>
            <a:endParaRPr lang="en-US" sz="1400" dirty="0"/>
          </a:p>
        </p:txBody>
      </p:sp>
    </p:spTree>
    <p:extLst>
      <p:ext uri="{BB962C8B-B14F-4D97-AF65-F5344CB8AC3E}">
        <p14:creationId xmlns:p14="http://schemas.microsoft.com/office/powerpoint/2010/main" val="35402285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RichL\Desktop\Work\Logo\logo2.jpg"/>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2398" y="108145"/>
            <a:ext cx="1113503" cy="3367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descr="etl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398" y="6248400"/>
            <a:ext cx="76546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535130" y="134291"/>
            <a:ext cx="7620000" cy="780109"/>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Reattaching Split Units</a:t>
            </a:r>
            <a:endParaRPr lang="en-U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27" name="TextBox 26"/>
          <p:cNvSpPr txBox="1"/>
          <p:nvPr/>
        </p:nvSpPr>
        <p:spPr>
          <a:xfrm>
            <a:off x="371474" y="900440"/>
            <a:ext cx="7696200" cy="523220"/>
          </a:xfrm>
          <a:prstGeom prst="rect">
            <a:avLst/>
          </a:prstGeom>
          <a:noFill/>
        </p:spPr>
        <p:txBody>
          <a:bodyPr wrap="square" rtlCol="0">
            <a:spAutoFit/>
          </a:bodyPr>
          <a:lstStyle/>
          <a:p>
            <a:r>
              <a:rPr lang="en-US" sz="1400" dirty="0" smtClean="0"/>
              <a:t>The following are instructions to assembling the split the units at its final location.</a:t>
            </a:r>
          </a:p>
          <a:p>
            <a:endParaRPr lang="en-US" sz="1400" dirty="0"/>
          </a:p>
        </p:txBody>
      </p:sp>
      <p:pic>
        <p:nvPicPr>
          <p:cNvPr id="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2423" y="1414135"/>
            <a:ext cx="4200525" cy="30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4648200" y="1307822"/>
            <a:ext cx="3810001" cy="5262979"/>
          </a:xfrm>
          <a:prstGeom prst="rect">
            <a:avLst/>
          </a:prstGeom>
          <a:noFill/>
        </p:spPr>
        <p:txBody>
          <a:bodyPr wrap="square" rtlCol="0">
            <a:spAutoFit/>
          </a:bodyPr>
          <a:lstStyle/>
          <a:p>
            <a:pPr marL="342900" indent="-342900">
              <a:buFont typeface="+mj-lt"/>
              <a:buAutoNum type="arabicPeriod"/>
            </a:pPr>
            <a:r>
              <a:rPr lang="en-US" sz="1200" dirty="0" smtClean="0"/>
              <a:t>Remove plywood covering section openings by removing the screws holding them up.</a:t>
            </a:r>
          </a:p>
          <a:p>
            <a:pPr marL="800100" lvl="1" indent="-342900">
              <a:buFont typeface="Arial" pitchFamily="34" charset="0"/>
              <a:buChar char="•"/>
            </a:pPr>
            <a:r>
              <a:rPr lang="en-US" sz="1100" dirty="0" smtClean="0"/>
              <a:t>Some sections might be covered in plywood during shipping to protect internal components.</a:t>
            </a:r>
          </a:p>
          <a:p>
            <a:pPr lvl="1"/>
            <a:endParaRPr lang="en-US" sz="1200" dirty="0" smtClean="0"/>
          </a:p>
          <a:p>
            <a:pPr marL="342900" indent="-342900">
              <a:buFont typeface="+mj-lt"/>
              <a:buAutoNum type="arabicPeriod"/>
            </a:pPr>
            <a:r>
              <a:rPr lang="en-US" sz="1200" dirty="0" smtClean="0"/>
              <a:t>Apply the provided gasket around the perimeter of ONE of the sections where the two sections will meet.</a:t>
            </a:r>
          </a:p>
          <a:p>
            <a:pPr marL="800100" lvl="1" indent="-342900">
              <a:buFont typeface="Arial" pitchFamily="34" charset="0"/>
              <a:buChar char="•"/>
            </a:pPr>
            <a:r>
              <a:rPr lang="en-US" sz="1100" dirty="0" smtClean="0"/>
              <a:t>This helps prevent air from leaking out when the sections are put together.</a:t>
            </a:r>
          </a:p>
          <a:p>
            <a:pPr lvl="1"/>
            <a:endParaRPr lang="en-US" sz="1200" dirty="0" smtClean="0"/>
          </a:p>
          <a:p>
            <a:pPr marL="342900" indent="-342900">
              <a:buFont typeface="+mj-lt"/>
              <a:buAutoNum type="arabicPeriod"/>
            </a:pPr>
            <a:r>
              <a:rPr lang="en-US" sz="1200" dirty="0" smtClean="0"/>
              <a:t>Bring the sections together and fasten them with the nuts and bolts provided.</a:t>
            </a:r>
          </a:p>
          <a:p>
            <a:pPr marL="800100" lvl="1" indent="-342900">
              <a:buFont typeface="Arial" pitchFamily="34" charset="0"/>
              <a:buChar char="•"/>
            </a:pPr>
            <a:r>
              <a:rPr lang="en-US" sz="1100" dirty="0" smtClean="0"/>
              <a:t>Each section will be marked with stickers to show which sections are joined together.</a:t>
            </a:r>
          </a:p>
          <a:p>
            <a:pPr marL="800100" lvl="1" indent="-342900">
              <a:buFont typeface="Arial" pitchFamily="34" charset="0"/>
              <a:buChar char="•"/>
            </a:pPr>
            <a:r>
              <a:rPr lang="en-US" sz="1100" dirty="0" smtClean="0"/>
              <a:t>The tabs with holes along the sides of the sections (circled in red on the left) have holes that will align with the conjoined section. This is where the bolts are placed.</a:t>
            </a:r>
          </a:p>
          <a:p>
            <a:pPr marL="342900" indent="-342900">
              <a:buFont typeface="+mj-lt"/>
              <a:buAutoNum type="arabicPeriod"/>
            </a:pPr>
            <a:endParaRPr lang="en-US" sz="1200" dirty="0" smtClean="0"/>
          </a:p>
          <a:p>
            <a:pPr marL="342900" indent="-342900">
              <a:buFont typeface="+mj-lt"/>
              <a:buAutoNum type="arabicPeriod"/>
            </a:pPr>
            <a:r>
              <a:rPr lang="en-US" sz="1200" dirty="0" smtClean="0"/>
              <a:t>After tightening the bolts, apply caulking at the seams both inside and outside.</a:t>
            </a:r>
            <a:endParaRPr lang="en-US" sz="1200" dirty="0"/>
          </a:p>
          <a:p>
            <a:pPr marL="800100" lvl="1" indent="-342900">
              <a:buFont typeface="Arial" pitchFamily="34" charset="0"/>
              <a:buChar char="•"/>
            </a:pPr>
            <a:r>
              <a:rPr lang="en-US" sz="1100" dirty="0" smtClean="0"/>
              <a:t>Caulking will be provided and further stops air from leaking.</a:t>
            </a:r>
            <a:endParaRPr lang="en-US" sz="1100" dirty="0"/>
          </a:p>
          <a:p>
            <a:pPr lvl="1"/>
            <a:endParaRPr lang="en-US" sz="1200" dirty="0" smtClean="0"/>
          </a:p>
          <a:p>
            <a:pPr marL="342900" indent="-342900">
              <a:buFont typeface="+mj-lt"/>
              <a:buAutoNum type="arabicPeriod"/>
            </a:pPr>
            <a:r>
              <a:rPr lang="en-US" sz="1200" dirty="0" smtClean="0"/>
              <a:t>Place the metal strips over the seams and fasten them onto the unit with the provided self-tapping screws</a:t>
            </a:r>
            <a:endParaRPr lang="en-US" sz="1200" dirty="0"/>
          </a:p>
          <a:p>
            <a:pPr lvl="1"/>
            <a:endParaRPr lang="en-US" sz="1200" dirty="0"/>
          </a:p>
        </p:txBody>
      </p:sp>
      <p:sp>
        <p:nvSpPr>
          <p:cNvPr id="3" name="Oval 2"/>
          <p:cNvSpPr/>
          <p:nvPr/>
        </p:nvSpPr>
        <p:spPr>
          <a:xfrm>
            <a:off x="875143" y="1631950"/>
            <a:ext cx="225138" cy="1524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Oval 13"/>
          <p:cNvSpPr/>
          <p:nvPr/>
        </p:nvSpPr>
        <p:spPr>
          <a:xfrm>
            <a:off x="917862" y="3124200"/>
            <a:ext cx="225138" cy="1524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5125" name="Picture 5" descr="http://compositeenvisions.com/images/vacuum%20tacky%20tap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4498" y="4624713"/>
            <a:ext cx="2857500" cy="2095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1758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RichL\Desktop\Work\Logo\logo2.jpg"/>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2398" y="108145"/>
            <a:ext cx="1113503" cy="3367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descr="etl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398" y="6248400"/>
            <a:ext cx="76546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535130" y="276517"/>
            <a:ext cx="7620000" cy="780109"/>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Reattaching electrical components</a:t>
            </a:r>
            <a:endParaRPr lang="en-US" sz="2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27" name="TextBox 26"/>
          <p:cNvSpPr txBox="1"/>
          <p:nvPr/>
        </p:nvSpPr>
        <p:spPr>
          <a:xfrm>
            <a:off x="535130" y="1423660"/>
            <a:ext cx="7694470" cy="2462213"/>
          </a:xfrm>
          <a:prstGeom prst="rect">
            <a:avLst/>
          </a:prstGeom>
          <a:noFill/>
        </p:spPr>
        <p:txBody>
          <a:bodyPr wrap="square" rtlCol="0">
            <a:spAutoFit/>
          </a:bodyPr>
          <a:lstStyle/>
          <a:p>
            <a:r>
              <a:rPr lang="en-US" sz="1400" dirty="0" smtClean="0"/>
              <a:t>In the case of a split unit where DAT is responsible for the wiring, DAT wires the unit entirely as if it were a single piece then disassembles whatever wire/tubes that are needed to split the unit.</a:t>
            </a:r>
          </a:p>
          <a:p>
            <a:endParaRPr lang="en-US" sz="1400" dirty="0"/>
          </a:p>
          <a:p>
            <a:r>
              <a:rPr lang="en-US" sz="1400" dirty="0" smtClean="0"/>
              <a:t> When there are wires inside the sections that need to be disassembled, the conduit from one section is taken out and placed in the adjacent section.  The conduit and all the wires are clearly marked with labels to show where each wire must go.</a:t>
            </a:r>
          </a:p>
          <a:p>
            <a:endParaRPr lang="en-US" sz="1400" dirty="0" smtClean="0"/>
          </a:p>
          <a:p>
            <a:r>
              <a:rPr lang="en-US" sz="1400" dirty="0" smtClean="0"/>
              <a:t>When there are wires outside the sections that need to be disassembled, the tubes that interfere are taken out and shipped separately.  The wires are once again labeled and hung next to the tube that it must enter.  A frontal picture of the unit is provided with the unit that has numberings on the picture that corresponds to the numbering on the tubes so that the contractor can simply put it together.</a:t>
            </a:r>
            <a:endParaRPr lang="en-US" sz="1400" dirty="0"/>
          </a:p>
        </p:txBody>
      </p:sp>
      <p:pic>
        <p:nvPicPr>
          <p:cNvPr id="717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8235" y="4216322"/>
            <a:ext cx="1677471" cy="2528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0988" y="4203622"/>
            <a:ext cx="4143375"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66041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RichL\Desktop\Work\Logo\logo2.jpg"/>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2398" y="108145"/>
            <a:ext cx="1113503" cy="3367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descr="etl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398" y="6248400"/>
            <a:ext cx="76546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535130" y="134291"/>
            <a:ext cx="7620000" cy="780109"/>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Services</a:t>
            </a:r>
            <a:endParaRPr lang="en-US" sz="4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53" name="TextBox 52"/>
          <p:cNvSpPr txBox="1"/>
          <p:nvPr/>
        </p:nvSpPr>
        <p:spPr>
          <a:xfrm>
            <a:off x="381000" y="3567113"/>
            <a:ext cx="3810000" cy="2246769"/>
          </a:xfrm>
          <a:prstGeom prst="rect">
            <a:avLst/>
          </a:prstGeom>
          <a:noFill/>
        </p:spPr>
        <p:txBody>
          <a:bodyPr wrap="square" rtlCol="0">
            <a:spAutoFit/>
          </a:bodyPr>
          <a:lstStyle/>
          <a:p>
            <a:r>
              <a:rPr lang="en-US" sz="1400" dirty="0" smtClean="0"/>
              <a:t>Services that can provide for engineers are</a:t>
            </a:r>
          </a:p>
          <a:p>
            <a:endParaRPr lang="en-US" sz="1400" dirty="0"/>
          </a:p>
          <a:p>
            <a:pPr marL="285750" indent="-285750">
              <a:buFont typeface="Arial" pitchFamily="34" charset="0"/>
              <a:buChar char="•"/>
            </a:pPr>
            <a:r>
              <a:rPr lang="en-US" sz="1400" dirty="0" smtClean="0"/>
              <a:t>Drawings of the unit .</a:t>
            </a:r>
            <a:r>
              <a:rPr lang="en-US" sz="1400" dirty="0" err="1" smtClean="0"/>
              <a:t>pdf</a:t>
            </a:r>
            <a:r>
              <a:rPr lang="en-US" sz="1400" dirty="0" smtClean="0"/>
              <a:t> and in </a:t>
            </a:r>
            <a:r>
              <a:rPr lang="en-US" sz="1400" dirty="0" err="1" smtClean="0"/>
              <a:t>Autocad</a:t>
            </a:r>
            <a:endParaRPr lang="en-US" sz="1400" dirty="0" smtClean="0"/>
          </a:p>
          <a:p>
            <a:pPr marL="285750" indent="-285750">
              <a:buFont typeface="Arial" pitchFamily="34" charset="0"/>
              <a:buChar char="•"/>
            </a:pPr>
            <a:r>
              <a:rPr lang="en-US" sz="1400" dirty="0" smtClean="0"/>
              <a:t>Electrical diagram</a:t>
            </a:r>
          </a:p>
          <a:p>
            <a:pPr marL="285750" indent="-285750">
              <a:buFont typeface="Arial" pitchFamily="34" charset="0"/>
              <a:buChar char="•"/>
            </a:pPr>
            <a:r>
              <a:rPr lang="en-US" sz="1400" dirty="0" smtClean="0"/>
              <a:t>Approximate weight</a:t>
            </a:r>
          </a:p>
          <a:p>
            <a:pPr marL="285750" indent="-285750">
              <a:buFont typeface="Arial" pitchFamily="34" charset="0"/>
              <a:buChar char="•"/>
            </a:pPr>
            <a:r>
              <a:rPr lang="en-US" sz="1400" dirty="0" smtClean="0"/>
              <a:t>Fan selections/curves</a:t>
            </a:r>
          </a:p>
          <a:p>
            <a:pPr marL="285750" indent="-285750">
              <a:buFont typeface="Arial" pitchFamily="34" charset="0"/>
              <a:buChar char="•"/>
            </a:pPr>
            <a:r>
              <a:rPr lang="en-US" sz="1400" dirty="0" smtClean="0"/>
              <a:t>Coil selections</a:t>
            </a:r>
          </a:p>
          <a:p>
            <a:pPr marL="285750" indent="-285750">
              <a:buFont typeface="Arial" pitchFamily="34" charset="0"/>
              <a:buChar char="•"/>
            </a:pPr>
            <a:r>
              <a:rPr lang="en-US" sz="1400" dirty="0" smtClean="0"/>
              <a:t>Indirect/Direct performances</a:t>
            </a:r>
          </a:p>
          <a:p>
            <a:pPr marL="285750" indent="-285750">
              <a:buFont typeface="Arial" pitchFamily="34" charset="0"/>
              <a:buChar char="•"/>
            </a:pPr>
            <a:r>
              <a:rPr lang="en-US" sz="1400" dirty="0" smtClean="0"/>
              <a:t>Sound Performance</a:t>
            </a:r>
          </a:p>
          <a:p>
            <a:pPr marL="285750" indent="-285750">
              <a:buFont typeface="Arial" pitchFamily="34" charset="0"/>
              <a:buChar char="•"/>
            </a:pPr>
            <a:r>
              <a:rPr lang="en-US" sz="1400" dirty="0" smtClean="0"/>
              <a:t>Price</a:t>
            </a:r>
          </a:p>
        </p:txBody>
      </p:sp>
      <p:sp>
        <p:nvSpPr>
          <p:cNvPr id="39" name="TextBox 38"/>
          <p:cNvSpPr txBox="1"/>
          <p:nvPr/>
        </p:nvSpPr>
        <p:spPr>
          <a:xfrm>
            <a:off x="4330700" y="3567113"/>
            <a:ext cx="3810000" cy="2246769"/>
          </a:xfrm>
          <a:prstGeom prst="rect">
            <a:avLst/>
          </a:prstGeom>
          <a:noFill/>
        </p:spPr>
        <p:txBody>
          <a:bodyPr wrap="square" rtlCol="0">
            <a:spAutoFit/>
          </a:bodyPr>
          <a:lstStyle/>
          <a:p>
            <a:r>
              <a:rPr lang="en-US" sz="1400" dirty="0" smtClean="0"/>
              <a:t>Services that can provide to make sure the job goes well.</a:t>
            </a:r>
          </a:p>
          <a:p>
            <a:endParaRPr lang="en-US" sz="1400" dirty="0"/>
          </a:p>
          <a:p>
            <a:pPr marL="285750" indent="-285750">
              <a:buFont typeface="Arial" pitchFamily="34" charset="0"/>
              <a:buChar char="•"/>
            </a:pPr>
            <a:r>
              <a:rPr lang="en-US" sz="1400" dirty="0" smtClean="0"/>
              <a:t>DAT can go to the existing job site to measure existing units/roof curbs to make sure what is to be built goes as smoothly as possible.</a:t>
            </a:r>
          </a:p>
          <a:p>
            <a:pPr marL="285750" indent="-285750">
              <a:buFont typeface="Arial" pitchFamily="34" charset="0"/>
              <a:buChar char="•"/>
            </a:pPr>
            <a:endParaRPr lang="en-US" sz="1400" dirty="0" smtClean="0"/>
          </a:p>
          <a:p>
            <a:pPr marL="285750" indent="-285750">
              <a:buFont typeface="Arial" pitchFamily="34" charset="0"/>
              <a:buChar char="•"/>
            </a:pPr>
            <a:r>
              <a:rPr lang="en-US" sz="1400" dirty="0" smtClean="0"/>
              <a:t>DAT can work with engineers during the design stage to ensure all the customer’s needs are fulfilled.</a:t>
            </a:r>
          </a:p>
        </p:txBody>
      </p:sp>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8630" y="1066800"/>
            <a:ext cx="2957512" cy="2289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036977" y="640556"/>
            <a:ext cx="2397445" cy="3142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73222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RichL\Desktop\Work\Logo\logo2.jpg"/>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2398" y="108145"/>
            <a:ext cx="1113503" cy="3367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descr="etl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398" y="6248400"/>
            <a:ext cx="76546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535130" y="134291"/>
            <a:ext cx="7620000" cy="780109"/>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Leak &amp; Deflection Testing</a:t>
            </a:r>
            <a:endParaRPr lang="en-US" sz="2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9" name="TextBox 8"/>
          <p:cNvSpPr txBox="1"/>
          <p:nvPr/>
        </p:nvSpPr>
        <p:spPr>
          <a:xfrm>
            <a:off x="152398" y="914400"/>
            <a:ext cx="8077202" cy="523220"/>
          </a:xfrm>
          <a:prstGeom prst="rect">
            <a:avLst/>
          </a:prstGeom>
          <a:noFill/>
        </p:spPr>
        <p:txBody>
          <a:bodyPr wrap="square" rtlCol="0">
            <a:spAutoFit/>
          </a:bodyPr>
          <a:lstStyle/>
          <a:p>
            <a:r>
              <a:rPr lang="en-US" sz="1400" dirty="0" smtClean="0"/>
              <a:t>If needed by the customer, DAT can schedule leak and deflection tests for their unit.  The following are test results of previously tested units.</a:t>
            </a:r>
          </a:p>
        </p:txBody>
      </p:sp>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742" y="5345815"/>
            <a:ext cx="5867400" cy="14483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267" name="Picture 3"/>
          <p:cNvPicPr>
            <a:picLocks noChangeAspect="1" noChangeArrowheads="1"/>
          </p:cNvPicPr>
          <p:nvPr/>
        </p:nvPicPr>
        <p:blipFill>
          <a:blip r:embed="rId6">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086100" y="1176010"/>
            <a:ext cx="5143500" cy="3830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76603" y="2413000"/>
            <a:ext cx="2744688" cy="20398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4245992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RichL\Desktop\Work\Logo\logo2.jpg"/>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2398" y="108145"/>
            <a:ext cx="1113503" cy="3367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descr="etl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398" y="6248400"/>
            <a:ext cx="76546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535130" y="134291"/>
            <a:ext cx="7620000" cy="780109"/>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Solutions to common problems</a:t>
            </a:r>
            <a:endParaRPr lang="en-U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0309" name="Text Box 76"/>
          <p:cNvSpPr txBox="1">
            <a:spLocks noChangeArrowheads="1"/>
          </p:cNvSpPr>
          <p:nvPr/>
        </p:nvSpPr>
        <p:spPr bwMode="auto">
          <a:xfrm>
            <a:off x="105060" y="1143000"/>
            <a:ext cx="1262062" cy="206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Times New Roman" pitchFamily="18" charset="0"/>
                <a:cs typeface="Arial" pitchFamily="34" charset="0"/>
              </a:rPr>
              <a:t>Weight issues?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10" name="Text Box 77"/>
          <p:cNvSpPr txBox="1">
            <a:spLocks noChangeArrowheads="1"/>
          </p:cNvSpPr>
          <p:nvPr/>
        </p:nvSpPr>
        <p:spPr bwMode="auto">
          <a:xfrm>
            <a:off x="105059" y="2619371"/>
            <a:ext cx="1262063" cy="206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Times New Roman" pitchFamily="18" charset="0"/>
                <a:cs typeface="Arial" pitchFamily="34" charset="0"/>
              </a:rPr>
              <a:t>Tight spaces?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11" name="Text Box 78"/>
          <p:cNvSpPr txBox="1">
            <a:spLocks noChangeArrowheads="1"/>
          </p:cNvSpPr>
          <p:nvPr/>
        </p:nvSpPr>
        <p:spPr bwMode="auto">
          <a:xfrm>
            <a:off x="113282" y="3124200"/>
            <a:ext cx="1725613"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Times New Roman" pitchFamily="18" charset="0"/>
                <a:cs typeface="Arial" pitchFamily="34" charset="0"/>
              </a:rPr>
              <a:t>Prefer a specific component manufacturer?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12" name="Text Box 79"/>
          <p:cNvSpPr txBox="1">
            <a:spLocks noChangeArrowheads="1"/>
          </p:cNvSpPr>
          <p:nvPr/>
        </p:nvSpPr>
        <p:spPr bwMode="auto">
          <a:xfrm>
            <a:off x="97629" y="1616075"/>
            <a:ext cx="1389062" cy="206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Times New Roman" pitchFamily="18" charset="0"/>
                <a:cs typeface="Arial" pitchFamily="34" charset="0"/>
              </a:rPr>
              <a:t>Corrosion problems?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13" name="Text Box 80"/>
          <p:cNvSpPr txBox="1">
            <a:spLocks noChangeArrowheads="1"/>
          </p:cNvSpPr>
          <p:nvPr/>
        </p:nvSpPr>
        <p:spPr bwMode="auto">
          <a:xfrm>
            <a:off x="2016123" y="1143000"/>
            <a:ext cx="5980986" cy="473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Times New Roman" pitchFamily="18" charset="0"/>
                <a:cs typeface="Arial" pitchFamily="34" charset="0"/>
              </a:rPr>
              <a:t>DAT can build all aluminum units reducing the weight of a regularly built unit by up to 60% all while keeping strong support and durability.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14" name="Text Box 81"/>
          <p:cNvSpPr txBox="1">
            <a:spLocks noChangeArrowheads="1"/>
          </p:cNvSpPr>
          <p:nvPr/>
        </p:nvSpPr>
        <p:spPr bwMode="auto">
          <a:xfrm>
            <a:off x="2010642" y="1616075"/>
            <a:ext cx="5980988" cy="473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Times New Roman" pitchFamily="18" charset="0"/>
                <a:cs typeface="Arial" pitchFamily="34" charset="0"/>
              </a:rPr>
              <a:t>Units can be built using 304 or 316 type stainless steel to provide the best corrosion resistance.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15" name="Text Box 82"/>
          <p:cNvSpPr txBox="1">
            <a:spLocks noChangeArrowheads="1"/>
          </p:cNvSpPr>
          <p:nvPr/>
        </p:nvSpPr>
        <p:spPr bwMode="auto">
          <a:xfrm>
            <a:off x="105060" y="2058194"/>
            <a:ext cx="1430337" cy="3627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Times New Roman" pitchFamily="18" charset="0"/>
                <a:cs typeface="Arial" pitchFamily="34" charset="0"/>
              </a:rPr>
              <a:t>Unit too large to move in place or ship?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16" name="Text Box 83"/>
          <p:cNvSpPr txBox="1">
            <a:spLocks noChangeArrowheads="1"/>
          </p:cNvSpPr>
          <p:nvPr/>
        </p:nvSpPr>
        <p:spPr bwMode="auto">
          <a:xfrm>
            <a:off x="2016123" y="2048669"/>
            <a:ext cx="5980986" cy="620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Times New Roman" pitchFamily="18" charset="0"/>
                <a:cs typeface="Arial" pitchFamily="34" charset="0"/>
              </a:rPr>
              <a:t>Sometimes desired units are either too big to be lifted or too big to be shipped.  Therefore, these units are shipped in sections and simply put together at the job site.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17" name="Text Box 84"/>
          <p:cNvSpPr txBox="1">
            <a:spLocks noChangeArrowheads="1"/>
          </p:cNvSpPr>
          <p:nvPr/>
        </p:nvSpPr>
        <p:spPr bwMode="auto">
          <a:xfrm>
            <a:off x="2013819" y="2614608"/>
            <a:ext cx="5983290"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Times New Roman" pitchFamily="18" charset="0"/>
                <a:cs typeface="Arial" pitchFamily="34" charset="0"/>
              </a:rPr>
              <a:t>These are common in historical buildings where nothing can be torn apart. In these cases, DAT builds the units fully, disassembles them at the job site, and then reassembles them at the desired location.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18" name="Text Box 85"/>
          <p:cNvSpPr txBox="1">
            <a:spLocks noChangeArrowheads="1"/>
          </p:cNvSpPr>
          <p:nvPr/>
        </p:nvSpPr>
        <p:spPr bwMode="auto">
          <a:xfrm>
            <a:off x="1973102" y="3124200"/>
            <a:ext cx="6137593" cy="473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Times New Roman" pitchFamily="18" charset="0"/>
                <a:cs typeface="Arial" pitchFamily="34" charset="0"/>
              </a:rPr>
              <a:t>DAT can use any specific component manufacturer the customer prefers such as fans, coils, dampers, filters, etc.</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19" name="Text Box 86"/>
          <p:cNvSpPr txBox="1">
            <a:spLocks noChangeArrowheads="1"/>
          </p:cNvSpPr>
          <p:nvPr/>
        </p:nvSpPr>
        <p:spPr bwMode="auto">
          <a:xfrm>
            <a:off x="106230" y="4533898"/>
            <a:ext cx="1379538" cy="611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Times New Roman" pitchFamily="18" charset="0"/>
                <a:cs typeface="Arial" pitchFamily="34" charset="0"/>
              </a:rPr>
              <a:t>Replacing an existing unit but want to keep the roof curb?</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20" name="Text Box 87"/>
          <p:cNvSpPr txBox="1">
            <a:spLocks noChangeArrowheads="1"/>
          </p:cNvSpPr>
          <p:nvPr/>
        </p:nvSpPr>
        <p:spPr bwMode="auto">
          <a:xfrm>
            <a:off x="114298" y="5905500"/>
            <a:ext cx="1263650" cy="206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Times New Roman" pitchFamily="18" charset="0"/>
                <a:cs typeface="Arial" pitchFamily="34" charset="0"/>
              </a:rPr>
              <a:t>Need it fast?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21" name="Text Box 88"/>
          <p:cNvSpPr txBox="1">
            <a:spLocks noChangeArrowheads="1"/>
          </p:cNvSpPr>
          <p:nvPr/>
        </p:nvSpPr>
        <p:spPr bwMode="auto">
          <a:xfrm>
            <a:off x="105059" y="3738560"/>
            <a:ext cx="1304925"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Times New Roman" pitchFamily="18" charset="0"/>
                <a:cs typeface="Arial" pitchFamily="34" charset="0"/>
              </a:rPr>
              <a:t>Need a new section on an existing unit?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22" name="Text Box 89"/>
          <p:cNvSpPr txBox="1">
            <a:spLocks noChangeArrowheads="1"/>
          </p:cNvSpPr>
          <p:nvPr/>
        </p:nvSpPr>
        <p:spPr bwMode="auto">
          <a:xfrm>
            <a:off x="106230" y="5319712"/>
            <a:ext cx="1262062" cy="206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Times New Roman" pitchFamily="18" charset="0"/>
                <a:cs typeface="Arial" pitchFamily="34" charset="0"/>
              </a:rPr>
              <a:t>Have a budget?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23" name="Text Box 90"/>
          <p:cNvSpPr txBox="1">
            <a:spLocks noChangeArrowheads="1"/>
          </p:cNvSpPr>
          <p:nvPr/>
        </p:nvSpPr>
        <p:spPr bwMode="auto">
          <a:xfrm>
            <a:off x="1973102" y="3738560"/>
            <a:ext cx="5949952" cy="604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Times New Roman" pitchFamily="18" charset="0"/>
                <a:cs typeface="Arial" pitchFamily="34" charset="0"/>
              </a:rPr>
              <a:t>DAT can build can build the section you require in such a way that it would work with your existing unit. This application would be most common in the motor/fan section by replacing the current motor/fan with the </a:t>
            </a:r>
            <a:r>
              <a:rPr lang="en-US" sz="1100" dirty="0" smtClean="0">
                <a:solidFill>
                  <a:srgbClr val="000000"/>
                </a:solidFill>
                <a:latin typeface="Times New Roman" pitchFamily="18" charset="0"/>
                <a:cs typeface="Arial" pitchFamily="34" charset="0"/>
              </a:rPr>
              <a:t>multi fan </a:t>
            </a:r>
            <a:r>
              <a:rPr kumimoji="0" lang="en-US" sz="1100" b="0" i="0" u="none" strike="noStrike" cap="none" normalizeH="0" baseline="0" dirty="0" smtClean="0">
                <a:ln>
                  <a:noFill/>
                </a:ln>
                <a:solidFill>
                  <a:srgbClr val="000000"/>
                </a:solidFill>
                <a:effectLst/>
                <a:latin typeface="Times New Roman" pitchFamily="18" charset="0"/>
                <a:cs typeface="Arial" pitchFamily="34" charset="0"/>
              </a:rPr>
              <a:t>technology</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24" name="Text Box 91"/>
          <p:cNvSpPr txBox="1">
            <a:spLocks noChangeArrowheads="1"/>
          </p:cNvSpPr>
          <p:nvPr/>
        </p:nvSpPr>
        <p:spPr bwMode="auto">
          <a:xfrm>
            <a:off x="1988184" y="4612479"/>
            <a:ext cx="6107430"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Times New Roman" pitchFamily="18" charset="0"/>
                <a:cs typeface="Arial" pitchFamily="34" charset="0"/>
              </a:rPr>
              <a:t>No problem! DAT is known to go to the job site and measure exactly what is needed so that the built unit sits perfectly on top of the existing roof curb.</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25" name="Text Box 92"/>
          <p:cNvSpPr txBox="1">
            <a:spLocks noChangeArrowheads="1"/>
          </p:cNvSpPr>
          <p:nvPr/>
        </p:nvSpPr>
        <p:spPr bwMode="auto">
          <a:xfrm>
            <a:off x="1973102" y="5311774"/>
            <a:ext cx="5934077" cy="514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Times New Roman" pitchFamily="18" charset="0"/>
                <a:cs typeface="Arial" pitchFamily="34" charset="0"/>
              </a:rPr>
              <a:t>Let the sales team know. DAT will give you some alternate options that would cut on costs and give you a budget price for those units.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26" name="Text Box 93"/>
          <p:cNvSpPr txBox="1">
            <a:spLocks noChangeArrowheads="1"/>
          </p:cNvSpPr>
          <p:nvPr/>
        </p:nvSpPr>
        <p:spPr bwMode="auto">
          <a:xfrm>
            <a:off x="1973102" y="5905500"/>
            <a:ext cx="6091555"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Times New Roman" pitchFamily="18" charset="0"/>
                <a:cs typeface="Arial" pitchFamily="34" charset="0"/>
              </a:rPr>
              <a:t>One of the thing that makes DAT so popular is the lead time.  Expediting options are available.  Contact DAT to see what can be done.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0330" name="Straight Arrow Connector 10329"/>
          <p:cNvCxnSpPr/>
          <p:nvPr/>
        </p:nvCxnSpPr>
        <p:spPr>
          <a:xfrm>
            <a:off x="1143000" y="1246187"/>
            <a:ext cx="83010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332" name="Straight Arrow Connector 10331"/>
          <p:cNvCxnSpPr>
            <a:stCxn id="10312" idx="3"/>
          </p:cNvCxnSpPr>
          <p:nvPr/>
        </p:nvCxnSpPr>
        <p:spPr>
          <a:xfrm flipV="1">
            <a:off x="1486691" y="1719262"/>
            <a:ext cx="486411"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334" name="Straight Arrow Connector 10333"/>
          <p:cNvCxnSpPr/>
          <p:nvPr/>
        </p:nvCxnSpPr>
        <p:spPr>
          <a:xfrm>
            <a:off x="1544587" y="2205832"/>
            <a:ext cx="45278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336" name="Straight Arrow Connector 10335"/>
          <p:cNvCxnSpPr/>
          <p:nvPr/>
        </p:nvCxnSpPr>
        <p:spPr>
          <a:xfrm>
            <a:off x="1103372" y="2722558"/>
            <a:ext cx="86973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342" name="Straight Arrow Connector 10341"/>
          <p:cNvCxnSpPr/>
          <p:nvPr/>
        </p:nvCxnSpPr>
        <p:spPr>
          <a:xfrm>
            <a:off x="1265901" y="3276600"/>
            <a:ext cx="70720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344" name="Straight Arrow Connector 10343"/>
          <p:cNvCxnSpPr/>
          <p:nvPr/>
        </p:nvCxnSpPr>
        <p:spPr>
          <a:xfrm flipV="1">
            <a:off x="1385502" y="3898900"/>
            <a:ext cx="56311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346" name="Straight Arrow Connector 10345"/>
          <p:cNvCxnSpPr/>
          <p:nvPr/>
        </p:nvCxnSpPr>
        <p:spPr>
          <a:xfrm>
            <a:off x="1523284" y="4724400"/>
            <a:ext cx="41322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348" name="Straight Arrow Connector 10347"/>
          <p:cNvCxnSpPr/>
          <p:nvPr/>
        </p:nvCxnSpPr>
        <p:spPr>
          <a:xfrm>
            <a:off x="1143000" y="5422899"/>
            <a:ext cx="79350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350" name="Straight Arrow Connector 10349"/>
          <p:cNvCxnSpPr/>
          <p:nvPr/>
        </p:nvCxnSpPr>
        <p:spPr>
          <a:xfrm>
            <a:off x="1103372" y="6008687"/>
            <a:ext cx="83313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01623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RichL\Desktop\Work\Logo\logo2.jpg"/>
          <p:cNvPicPr>
            <a:picLocks noChangeAspect="1" noChangeArrowheads="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2398" y="108145"/>
            <a:ext cx="1113503" cy="3367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descr="etl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98" y="6248400"/>
            <a:ext cx="76546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535130" y="134291"/>
            <a:ext cx="7620000" cy="780109"/>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Air Handling unit</a:t>
            </a:r>
            <a:endParaRPr lang="en-US"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9" name="TextBox 8"/>
          <p:cNvSpPr txBox="1"/>
          <p:nvPr/>
        </p:nvSpPr>
        <p:spPr>
          <a:xfrm>
            <a:off x="6451372" y="1711551"/>
            <a:ext cx="1749920" cy="1477328"/>
          </a:xfrm>
          <a:prstGeom prst="rect">
            <a:avLst/>
          </a:prstGeom>
          <a:noFill/>
        </p:spPr>
        <p:txBody>
          <a:bodyPr wrap="square" rtlCol="0">
            <a:spAutoFit/>
          </a:bodyPr>
          <a:lstStyle/>
          <a:p>
            <a:r>
              <a:rPr lang="en-US" dirty="0" smtClean="0"/>
              <a:t>DAT’s </a:t>
            </a:r>
            <a:r>
              <a:rPr lang="en-US" dirty="0"/>
              <a:t>AHUs range anywhere from 200 CFM  to 150,000 CFM</a:t>
            </a:r>
          </a:p>
          <a:p>
            <a:r>
              <a:rPr lang="en-US" dirty="0"/>
              <a:t> </a:t>
            </a:r>
          </a:p>
        </p:txBody>
      </p:sp>
      <p:sp>
        <p:nvSpPr>
          <p:cNvPr id="13" name="TextBox 12"/>
          <p:cNvSpPr txBox="1"/>
          <p:nvPr/>
        </p:nvSpPr>
        <p:spPr>
          <a:xfrm>
            <a:off x="384629" y="4098220"/>
            <a:ext cx="4114800" cy="1477328"/>
          </a:xfrm>
          <a:prstGeom prst="rect">
            <a:avLst/>
          </a:prstGeom>
          <a:noFill/>
        </p:spPr>
        <p:txBody>
          <a:bodyPr wrap="square" rtlCol="0">
            <a:spAutoFit/>
          </a:bodyPr>
          <a:lstStyle/>
          <a:p>
            <a:r>
              <a:rPr lang="en-US" dirty="0" smtClean="0"/>
              <a:t>Fully </a:t>
            </a:r>
            <a:r>
              <a:rPr lang="en-US" dirty="0"/>
              <a:t>customizable to meet the particular application and specifications such as adding economizer sections, multiple coils, filter efficiency, etc. </a:t>
            </a:r>
          </a:p>
          <a:p>
            <a:r>
              <a:rPr lang="en-US" dirty="0"/>
              <a:t> </a:t>
            </a:r>
          </a:p>
        </p:txBody>
      </p:sp>
      <p:pic>
        <p:nvPicPr>
          <p:cNvPr id="5122" name="Picture 2" descr="ahu"/>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472" y="1081314"/>
            <a:ext cx="5853112" cy="2103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5123" name="Picture 3" descr="AHU-1 Aerospace Bldg"/>
          <p:cNvPicPr>
            <a:picLocks noChangeAspect="1" noChangeArrowheads="1"/>
          </p:cNvPicPr>
          <p:nvPr/>
        </p:nvPicPr>
        <p:blipFill>
          <a:blip r:embed="rId5" cstate="print">
            <a:extLst>
              <a:ext uri="{28A0092B-C50C-407E-A947-70E740481C1C}">
                <a14:useLocalDpi xmlns:a14="http://schemas.microsoft.com/office/drawing/2010/main" val="0"/>
              </a:ext>
            </a:extLst>
          </a:blip>
          <a:srcRect t="6763" b="3560"/>
          <a:stretch>
            <a:fillRect/>
          </a:stretch>
        </p:blipFill>
        <p:spPr bwMode="auto">
          <a:xfrm>
            <a:off x="4590029" y="4191000"/>
            <a:ext cx="3722687" cy="2503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7058882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RichL\Desktop\Work\Logo\logo2.jpg"/>
          <p:cNvPicPr>
            <a:picLocks noChangeAspect="1" noChangeArrowheads="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2398" y="108145"/>
            <a:ext cx="1113503" cy="3367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descr="etl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98" y="6248400"/>
            <a:ext cx="76546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535130" y="134291"/>
            <a:ext cx="7620000" cy="780109"/>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Indirect cooling</a:t>
            </a:r>
            <a:endParaRPr lang="en-US"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1" name="TextBox 10"/>
          <p:cNvSpPr txBox="1"/>
          <p:nvPr/>
        </p:nvSpPr>
        <p:spPr>
          <a:xfrm>
            <a:off x="609600" y="3628072"/>
            <a:ext cx="7239000" cy="954107"/>
          </a:xfrm>
          <a:prstGeom prst="rect">
            <a:avLst/>
          </a:prstGeom>
          <a:noFill/>
        </p:spPr>
        <p:txBody>
          <a:bodyPr wrap="square" rtlCol="0">
            <a:spAutoFit/>
          </a:bodyPr>
          <a:lstStyle/>
          <a:p>
            <a:r>
              <a:rPr lang="en-US" sz="1400" dirty="0" smtClean="0"/>
              <a:t>DAT’s Indirect section draws air through the PVC tubes while water falls from the top of the tubes to the bottom. During this process, the secondary exhaust fan discharges the internal air outside. This cools the air in the tubes without producing moisture in the supplied air stream.</a:t>
            </a:r>
            <a:endParaRPr lang="en-US" sz="1400" dirty="0"/>
          </a:p>
          <a:p>
            <a:r>
              <a:rPr lang="en-US" sz="1400" dirty="0"/>
              <a:t> </a:t>
            </a:r>
          </a:p>
        </p:txBody>
      </p:sp>
      <p:pic>
        <p:nvPicPr>
          <p:cNvPr id="6146" name="Picture 2" descr="IC-UnitDrawin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2730" y="1143000"/>
            <a:ext cx="2822575" cy="2474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6147"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724400" y="1351754"/>
            <a:ext cx="2743200" cy="205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5" name="TextBox 14"/>
          <p:cNvSpPr txBox="1"/>
          <p:nvPr/>
        </p:nvSpPr>
        <p:spPr>
          <a:xfrm>
            <a:off x="730654" y="4582179"/>
            <a:ext cx="7239000" cy="1815882"/>
          </a:xfrm>
          <a:prstGeom prst="rect">
            <a:avLst/>
          </a:prstGeom>
          <a:noFill/>
        </p:spPr>
        <p:txBody>
          <a:bodyPr wrap="square" rtlCol="0">
            <a:spAutoFit/>
          </a:bodyPr>
          <a:lstStyle/>
          <a:p>
            <a:pPr algn="ctr"/>
            <a:r>
              <a:rPr lang="en-US" sz="1400" b="1" dirty="0" smtClean="0"/>
              <a:t>Notes</a:t>
            </a:r>
          </a:p>
          <a:p>
            <a:pPr marL="285750" indent="-285750">
              <a:buFont typeface="Arial" pitchFamily="34" charset="0"/>
              <a:buChar char="•"/>
            </a:pPr>
            <a:r>
              <a:rPr lang="en-US" sz="1400" dirty="0" smtClean="0"/>
              <a:t>DAT uses special PVC tubes which are more resistant to cracking than standard tubes.</a:t>
            </a:r>
          </a:p>
          <a:p>
            <a:pPr marL="285750" indent="-285750">
              <a:buFont typeface="Arial" pitchFamily="34" charset="0"/>
              <a:buChar char="•"/>
            </a:pPr>
            <a:r>
              <a:rPr lang="en-US" sz="1400" dirty="0" smtClean="0"/>
              <a:t>Each PVC tube has a “W” shaped aluminum fin inserted to further cool the air and increase resistance to cracking.</a:t>
            </a:r>
          </a:p>
          <a:p>
            <a:pPr marL="285750" indent="-285750">
              <a:buFont typeface="Arial" pitchFamily="34" charset="0"/>
              <a:buChar char="•"/>
            </a:pPr>
            <a:r>
              <a:rPr lang="en-US" sz="1400" dirty="0" smtClean="0"/>
              <a:t>DAT’s indirect section is approximately 60% efficient.</a:t>
            </a:r>
          </a:p>
          <a:p>
            <a:pPr marL="285750" indent="-285750">
              <a:buFont typeface="Arial" pitchFamily="34" charset="0"/>
              <a:buChar char="•"/>
            </a:pPr>
            <a:r>
              <a:rPr lang="en-US" sz="1400" dirty="0" smtClean="0"/>
              <a:t>The entire indirect section is built out of stainless steel to prevent rusting.</a:t>
            </a:r>
          </a:p>
          <a:p>
            <a:pPr marL="285750" indent="-285750">
              <a:buFont typeface="Arial" pitchFamily="34" charset="0"/>
              <a:buChar char="•"/>
            </a:pPr>
            <a:r>
              <a:rPr lang="en-US" sz="1400" dirty="0" smtClean="0"/>
              <a:t>Each tube is 48” long making the indirect section 54” long.</a:t>
            </a:r>
          </a:p>
          <a:p>
            <a:pPr marL="285750" indent="-285750">
              <a:buFont typeface="Arial" pitchFamily="34" charset="0"/>
              <a:buChar char="•"/>
            </a:pPr>
            <a:r>
              <a:rPr lang="en-US" sz="1400" dirty="0" smtClean="0"/>
              <a:t>Maximum indirect section is for 30,000 CFM with tube dimensions of 76” H x 160” W. </a:t>
            </a:r>
            <a:endParaRPr lang="en-US" sz="1400" dirty="0"/>
          </a:p>
        </p:txBody>
      </p:sp>
    </p:spTree>
    <p:extLst>
      <p:ext uri="{BB962C8B-B14F-4D97-AF65-F5344CB8AC3E}">
        <p14:creationId xmlns:p14="http://schemas.microsoft.com/office/powerpoint/2010/main" val="34946979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RichL\Desktop\Work\Logo\logo2.jpg"/>
          <p:cNvPicPr>
            <a:picLocks noChangeAspect="1" noChangeArrowheads="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2398" y="108145"/>
            <a:ext cx="1113503" cy="3367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descr="etl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98" y="6248400"/>
            <a:ext cx="76546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535130" y="134291"/>
            <a:ext cx="7620000" cy="780109"/>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Media evap. cooling</a:t>
            </a:r>
            <a:endParaRPr lang="en-US"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1" name="TextBox 10"/>
          <p:cNvSpPr txBox="1"/>
          <p:nvPr/>
        </p:nvSpPr>
        <p:spPr>
          <a:xfrm>
            <a:off x="609600" y="3628072"/>
            <a:ext cx="7239000" cy="923330"/>
          </a:xfrm>
          <a:prstGeom prst="rect">
            <a:avLst/>
          </a:prstGeom>
          <a:noFill/>
        </p:spPr>
        <p:txBody>
          <a:bodyPr wrap="square" rtlCol="0">
            <a:spAutoFit/>
          </a:bodyPr>
          <a:lstStyle/>
          <a:p>
            <a:r>
              <a:rPr lang="en-US" dirty="0" smtClean="0"/>
              <a:t>DAT uses 12” deep Munters CELdek® or GLASdek® media.  CELdek® is commonly used in cooling only applications while GLASdek® is used in units that have heating applications as well.</a:t>
            </a:r>
            <a:endParaRPr lang="en-US" dirty="0"/>
          </a:p>
        </p:txBody>
      </p:sp>
      <p:sp>
        <p:nvSpPr>
          <p:cNvPr id="15" name="TextBox 14"/>
          <p:cNvSpPr txBox="1"/>
          <p:nvPr/>
        </p:nvSpPr>
        <p:spPr>
          <a:xfrm>
            <a:off x="709149" y="4800600"/>
            <a:ext cx="7239000" cy="1354217"/>
          </a:xfrm>
          <a:prstGeom prst="rect">
            <a:avLst/>
          </a:prstGeom>
          <a:noFill/>
        </p:spPr>
        <p:txBody>
          <a:bodyPr wrap="square" rtlCol="0">
            <a:spAutoFit/>
          </a:bodyPr>
          <a:lstStyle/>
          <a:p>
            <a:pPr algn="ctr"/>
            <a:r>
              <a:rPr lang="en-US" b="1" dirty="0" smtClean="0"/>
              <a:t>Notes</a:t>
            </a:r>
          </a:p>
          <a:p>
            <a:pPr marL="285750" indent="-285750">
              <a:buFont typeface="Arial" pitchFamily="34" charset="0"/>
              <a:buChar char="•"/>
            </a:pPr>
            <a:r>
              <a:rPr lang="en-US" sz="1600" dirty="0" smtClean="0"/>
              <a:t>Many accessories are installed as options in MEC units such as low water protection for water pumps, freeze protections, and automatic flush cycle systems.</a:t>
            </a:r>
          </a:p>
          <a:p>
            <a:pPr marL="285750" indent="-285750">
              <a:buFont typeface="Arial" pitchFamily="34" charset="0"/>
              <a:buChar char="•"/>
            </a:pPr>
            <a:r>
              <a:rPr lang="en-US" sz="1600" dirty="0" smtClean="0"/>
              <a:t>The entire MEC section is built completely out of stainless steel to prevent rusting.</a:t>
            </a:r>
            <a:endParaRPr lang="en-US" sz="1600" dirty="0"/>
          </a:p>
        </p:txBody>
      </p:sp>
      <p:pic>
        <p:nvPicPr>
          <p:cNvPr id="7170" name="Picture 2" descr="MEC DRAW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1193837"/>
            <a:ext cx="2840102" cy="22089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7171" name="Picture 3" descr="MEC water tan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8251" y="1205959"/>
            <a:ext cx="2690349" cy="21847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31001603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RichL\Desktop\Work\Logo\logo2.jpg"/>
          <p:cNvPicPr>
            <a:picLocks noChangeAspect="1" noChangeArrowheads="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2398" y="108145"/>
            <a:ext cx="1113503" cy="3367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descr="etl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98" y="6248400"/>
            <a:ext cx="76546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535130" y="134291"/>
            <a:ext cx="7620000" cy="780109"/>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Munters Media Data</a:t>
            </a:r>
            <a:endParaRPr lang="en-US" sz="4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5" name="TextBox 14"/>
          <p:cNvSpPr txBox="1"/>
          <p:nvPr/>
        </p:nvSpPr>
        <p:spPr>
          <a:xfrm>
            <a:off x="549644" y="4800599"/>
            <a:ext cx="4951270" cy="1600438"/>
          </a:xfrm>
          <a:prstGeom prst="rect">
            <a:avLst/>
          </a:prstGeom>
          <a:noFill/>
        </p:spPr>
        <p:txBody>
          <a:bodyPr wrap="square" rtlCol="0">
            <a:spAutoFit/>
          </a:bodyPr>
          <a:lstStyle/>
          <a:p>
            <a:pPr marL="285750" indent="-285750">
              <a:buFont typeface="Arial" pitchFamily="34" charset="0"/>
              <a:buChar char="•"/>
            </a:pPr>
            <a:r>
              <a:rPr lang="en-US" sz="1400" dirty="0" smtClean="0"/>
              <a:t>DAT uses a standard 12” depth media at 450 FPM giving an approximate efficiency of 88%.</a:t>
            </a:r>
            <a:endParaRPr lang="en-US" sz="1400" dirty="0"/>
          </a:p>
          <a:p>
            <a:pPr marL="285750" indent="-285750">
              <a:buFont typeface="Arial" pitchFamily="34" charset="0"/>
              <a:buChar char="•"/>
            </a:pPr>
            <a:r>
              <a:rPr lang="en-US" sz="1400" dirty="0" smtClean="0"/>
              <a:t>Standard life span is approximately 3-5 years.</a:t>
            </a:r>
          </a:p>
          <a:p>
            <a:pPr marL="285750" indent="-285750">
              <a:buFont typeface="Arial" pitchFamily="34" charset="0"/>
              <a:buChar char="•"/>
            </a:pPr>
            <a:r>
              <a:rPr lang="en-US" sz="1400" dirty="0" smtClean="0"/>
              <a:t>Optional edge coating reduces algae build-up, makes for easier cleaning, and extends life expectancy.</a:t>
            </a:r>
          </a:p>
          <a:p>
            <a:pPr marL="285750" indent="-285750">
              <a:buFont typeface="Arial" pitchFamily="34" charset="0"/>
              <a:buChar char="•"/>
            </a:pPr>
            <a:r>
              <a:rPr lang="en-US" sz="1400" dirty="0" smtClean="0"/>
              <a:t>Largest direct section is approximately 50,000 CFM with direct section dimensions of 108”H x 156”W.</a:t>
            </a:r>
          </a:p>
        </p:txBody>
      </p:sp>
      <p:pic>
        <p:nvPicPr>
          <p:cNvPr id="9218"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38800" y="1145380"/>
            <a:ext cx="2866727" cy="3655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5">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381000" y="1066668"/>
            <a:ext cx="4800600" cy="3502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le 3"/>
          <p:cNvGraphicFramePr>
            <a:graphicFrameLocks noGrp="1"/>
          </p:cNvGraphicFramePr>
          <p:nvPr>
            <p:extLst>
              <p:ext uri="{D42A27DB-BD31-4B8C-83A1-F6EECF244321}">
                <p14:modId xmlns:p14="http://schemas.microsoft.com/office/powerpoint/2010/main" val="3105856638"/>
              </p:ext>
            </p:extLst>
          </p:nvPr>
        </p:nvGraphicFramePr>
        <p:xfrm>
          <a:off x="6157763" y="5080605"/>
          <a:ext cx="1919437" cy="1211640"/>
        </p:xfrm>
        <a:graphic>
          <a:graphicData uri="http://schemas.openxmlformats.org/drawingml/2006/table">
            <a:tbl>
              <a:tblPr>
                <a:tableStyleId>{5C22544A-7EE6-4342-B048-85BDC9FD1C3A}</a:tableStyleId>
              </a:tblPr>
              <a:tblGrid>
                <a:gridCol w="965200"/>
                <a:gridCol w="954237"/>
              </a:tblGrid>
              <a:tr h="381000">
                <a:tc>
                  <a:txBody>
                    <a:bodyPr/>
                    <a:lstStyle/>
                    <a:p>
                      <a:pPr algn="l" fontAlgn="b"/>
                      <a:r>
                        <a:rPr lang="en-US" sz="1100" b="1" u="none" strike="noStrike" dirty="0">
                          <a:effectLst/>
                        </a:rPr>
                        <a:t>GLASdek® CELdek® </a:t>
                      </a:r>
                      <a:endParaRPr lang="en-US" sz="1100" b="1" i="0" u="none" strike="noStrike" dirty="0">
                        <a:solidFill>
                          <a:srgbClr val="000000"/>
                        </a:solidFill>
                        <a:effectLst/>
                        <a:latin typeface="Calibri"/>
                      </a:endParaRPr>
                    </a:p>
                  </a:txBody>
                  <a:tcPr marL="9525" marR="9525" marT="9525" marB="0" anchor="b"/>
                </a:tc>
                <a:tc>
                  <a:txBody>
                    <a:bodyPr/>
                    <a:lstStyle/>
                    <a:p>
                      <a:pPr algn="l" fontAlgn="b"/>
                      <a:r>
                        <a:rPr lang="en-US" sz="1100" b="1" u="none" strike="noStrike" dirty="0">
                          <a:effectLst/>
                        </a:rPr>
                        <a:t>Standard Sizes</a:t>
                      </a:r>
                      <a:endParaRPr lang="en-US" sz="1100" b="1" i="0" u="none" strike="noStrike" dirty="0">
                        <a:solidFill>
                          <a:srgbClr val="000000"/>
                        </a:solidFill>
                        <a:effectLst/>
                        <a:latin typeface="Calibri"/>
                      </a:endParaRPr>
                    </a:p>
                  </a:txBody>
                  <a:tcPr marL="9525" marR="9525" marT="9525" marB="0" anchor="b"/>
                </a:tc>
              </a:tr>
              <a:tr h="253395">
                <a:tc>
                  <a:txBody>
                    <a:bodyPr/>
                    <a:lstStyle/>
                    <a:p>
                      <a:pPr algn="l" fontAlgn="b"/>
                      <a:r>
                        <a:rPr lang="en-US" sz="1100" b="1" u="none" strike="noStrike" dirty="0">
                          <a:effectLst/>
                        </a:rPr>
                        <a:t>Depth:</a:t>
                      </a:r>
                      <a:endParaRPr lang="en-US" sz="1100" b="1" i="0" u="none" strike="noStrike" dirty="0">
                        <a:solidFill>
                          <a:srgbClr val="000000"/>
                        </a:solidFill>
                        <a:effectLst/>
                        <a:latin typeface="Calibri"/>
                      </a:endParaRPr>
                    </a:p>
                  </a:txBody>
                  <a:tcPr marL="9525" marR="9525" marT="9525" marB="0" anchor="b"/>
                </a:tc>
                <a:tc>
                  <a:txBody>
                    <a:bodyPr/>
                    <a:lstStyle/>
                    <a:p>
                      <a:pPr algn="l" fontAlgn="b"/>
                      <a:r>
                        <a:rPr lang="en-US" sz="1100" u="none" strike="noStrike">
                          <a:effectLst/>
                        </a:rPr>
                        <a:t>4", 6", 8", 12"</a:t>
                      </a:r>
                      <a:endParaRPr lang="en-US" sz="1100" b="0" i="0" u="none" strike="noStrike">
                        <a:solidFill>
                          <a:srgbClr val="000000"/>
                        </a:solidFill>
                        <a:effectLst/>
                        <a:latin typeface="Calibri"/>
                      </a:endParaRPr>
                    </a:p>
                  </a:txBody>
                  <a:tcPr marL="9525" marR="9525" marT="9525" marB="0" anchor="b"/>
                </a:tc>
              </a:tr>
              <a:tr h="304800">
                <a:tc>
                  <a:txBody>
                    <a:bodyPr/>
                    <a:lstStyle/>
                    <a:p>
                      <a:pPr algn="l" fontAlgn="b"/>
                      <a:r>
                        <a:rPr lang="en-US" sz="1100" b="1" u="none" strike="noStrike" dirty="0">
                          <a:effectLst/>
                        </a:rPr>
                        <a:t>Height:</a:t>
                      </a:r>
                      <a:endParaRPr lang="en-US" sz="1100" b="1" i="0" u="none" strike="noStrike" dirty="0">
                        <a:solidFill>
                          <a:srgbClr val="000000"/>
                        </a:solidFill>
                        <a:effectLst/>
                        <a:latin typeface="Calibri"/>
                      </a:endParaRPr>
                    </a:p>
                  </a:txBody>
                  <a:tcPr marL="9525" marR="9525" marT="9525" marB="0" anchor="b"/>
                </a:tc>
                <a:tc>
                  <a:txBody>
                    <a:bodyPr/>
                    <a:lstStyle/>
                    <a:p>
                      <a:pPr algn="l" fontAlgn="b"/>
                      <a:r>
                        <a:rPr lang="en-US" sz="1100" u="none" strike="noStrike">
                          <a:effectLst/>
                        </a:rPr>
                        <a:t>48", 60", 72"</a:t>
                      </a:r>
                      <a:endParaRPr lang="en-US" sz="1100" b="0" i="0" u="none" strike="noStrike">
                        <a:solidFill>
                          <a:srgbClr val="000000"/>
                        </a:solidFill>
                        <a:effectLst/>
                        <a:latin typeface="Calibri"/>
                      </a:endParaRPr>
                    </a:p>
                  </a:txBody>
                  <a:tcPr marL="9525" marR="9525" marT="9525" marB="0" anchor="b"/>
                </a:tc>
              </a:tr>
              <a:tr h="272445">
                <a:tc>
                  <a:txBody>
                    <a:bodyPr/>
                    <a:lstStyle/>
                    <a:p>
                      <a:pPr algn="l" fontAlgn="b"/>
                      <a:r>
                        <a:rPr lang="en-US" sz="1100" b="1" u="none" strike="noStrike" dirty="0">
                          <a:effectLst/>
                        </a:rPr>
                        <a:t>Width:</a:t>
                      </a:r>
                      <a:endParaRPr lang="en-US" sz="1100" b="1" i="0" u="none" strike="noStrike" dirty="0">
                        <a:solidFill>
                          <a:srgbClr val="000000"/>
                        </a:solidFill>
                        <a:effectLst/>
                        <a:latin typeface="Calibri"/>
                      </a:endParaRPr>
                    </a:p>
                  </a:txBody>
                  <a:tcPr marL="9525" marR="9525" marT="9525" marB="0" anchor="b"/>
                </a:tc>
                <a:tc>
                  <a:txBody>
                    <a:bodyPr/>
                    <a:lstStyle/>
                    <a:p>
                      <a:pPr algn="l" fontAlgn="b"/>
                      <a:r>
                        <a:rPr lang="en-US" sz="1100" u="none" strike="noStrike" dirty="0">
                          <a:effectLst/>
                        </a:rPr>
                        <a:t>12"</a:t>
                      </a:r>
                      <a:endParaRPr lang="en-US" sz="1100" b="0" i="0" u="none" strike="noStrike" dirty="0">
                        <a:solidFill>
                          <a:srgbClr val="00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val="18615537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RichL\Desktop\Work\Logo\logo2.jpg"/>
          <p:cNvPicPr>
            <a:picLocks noChangeAspect="1" noChangeArrowheads="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2398" y="108145"/>
            <a:ext cx="1113503" cy="3367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descr="etl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98" y="6248400"/>
            <a:ext cx="76546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535130" y="134291"/>
            <a:ext cx="7620000" cy="780109"/>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Indirect / direct Units</a:t>
            </a:r>
            <a:endParaRPr lang="en-US"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5" name="TextBox 14"/>
          <p:cNvSpPr txBox="1"/>
          <p:nvPr/>
        </p:nvSpPr>
        <p:spPr>
          <a:xfrm>
            <a:off x="304800" y="978186"/>
            <a:ext cx="8305802" cy="492443"/>
          </a:xfrm>
          <a:prstGeom prst="rect">
            <a:avLst/>
          </a:prstGeom>
          <a:noFill/>
        </p:spPr>
        <p:txBody>
          <a:bodyPr wrap="square" rtlCol="0">
            <a:spAutoFit/>
          </a:bodyPr>
          <a:lstStyle/>
          <a:p>
            <a:r>
              <a:rPr lang="en-US" sz="1300" dirty="0" smtClean="0"/>
              <a:t>Some applications have both a indirect and direct section in the same unit. This further cools the outside air with evaporation. The following unit was designed and built for Northrop Grumman.</a:t>
            </a:r>
            <a:endParaRPr lang="en-US" sz="1300" dirty="0"/>
          </a:p>
        </p:txBody>
      </p:sp>
      <p:pic>
        <p:nvPicPr>
          <p:cNvPr id="1028"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7" y="1600200"/>
            <a:ext cx="8386233" cy="3797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3600" y="5331279"/>
            <a:ext cx="2790825"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84900" y="5331279"/>
            <a:ext cx="23050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42418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RichL\Desktop\Work\Logo\logo2.jpg"/>
          <p:cNvPicPr>
            <a:picLocks noChangeAspect="1" noChangeArrowheads="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2398" y="108145"/>
            <a:ext cx="1113503" cy="3367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descr="etl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98" y="6248400"/>
            <a:ext cx="76546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535130" y="134291"/>
            <a:ext cx="7620000" cy="780109"/>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Id/d efficiency calculations</a:t>
            </a:r>
            <a:endParaRPr lang="en-US" sz="4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5" name="TextBox 14"/>
          <p:cNvSpPr txBox="1"/>
          <p:nvPr/>
        </p:nvSpPr>
        <p:spPr>
          <a:xfrm>
            <a:off x="304800" y="978186"/>
            <a:ext cx="8305802" cy="292388"/>
          </a:xfrm>
          <a:prstGeom prst="rect">
            <a:avLst/>
          </a:prstGeom>
          <a:noFill/>
        </p:spPr>
        <p:txBody>
          <a:bodyPr wrap="square" rtlCol="0">
            <a:spAutoFit/>
          </a:bodyPr>
          <a:lstStyle/>
          <a:p>
            <a:r>
              <a:rPr lang="en-US" sz="1300" dirty="0" smtClean="0"/>
              <a:t>The following shows an example of calculating efficiency of a unit that has both an indirect and a direct section.</a:t>
            </a:r>
            <a:endParaRPr lang="en-US" sz="1300" dirty="0"/>
          </a:p>
        </p:txBody>
      </p:sp>
      <p:pic>
        <p:nvPicPr>
          <p:cNvPr id="24579"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1395" y="1447800"/>
            <a:ext cx="4272607" cy="5203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775993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26044</TotalTime>
  <Words>3738</Words>
  <Application>Microsoft Office PowerPoint</Application>
  <PresentationFormat>On-screen Show (4:3)</PresentationFormat>
  <Paragraphs>489</Paragraphs>
  <Slides>38</Slides>
  <Notes>24</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Adjacency</vt:lpstr>
      <vt:lpstr>Dynamic Air Technology, Inc.</vt:lpstr>
      <vt:lpstr>About DAT</vt:lpstr>
      <vt:lpstr>Custom vs. Standard AHU’s</vt:lpstr>
      <vt:lpstr>Air Handling unit</vt:lpstr>
      <vt:lpstr>Indirect cooling</vt:lpstr>
      <vt:lpstr>Media evap. cooling</vt:lpstr>
      <vt:lpstr>Munters Media Data</vt:lpstr>
      <vt:lpstr>Indirect / direct Units</vt:lpstr>
      <vt:lpstr>Id/d efficiency calculations</vt:lpstr>
      <vt:lpstr>PowerPoint Presentation</vt:lpstr>
      <vt:lpstr>Make-up air unit</vt:lpstr>
      <vt:lpstr>Multi-Zone Unit</vt:lpstr>
      <vt:lpstr>Multi-Zone Unit (drawing)</vt:lpstr>
      <vt:lpstr>Fan Coil &amp; Fan Filter Units</vt:lpstr>
      <vt:lpstr>Multi Fan</vt:lpstr>
      <vt:lpstr>Multi Fan cont.</vt:lpstr>
      <vt:lpstr>Internal components</vt:lpstr>
      <vt:lpstr>Energy Recovery components</vt:lpstr>
      <vt:lpstr>CONSTRUCTION</vt:lpstr>
      <vt:lpstr>Outdoor/indoor roofs</vt:lpstr>
      <vt:lpstr>Unit material and thickness options</vt:lpstr>
      <vt:lpstr>Paint</vt:lpstr>
      <vt:lpstr>Access Doors</vt:lpstr>
      <vt:lpstr>Access Doors</vt:lpstr>
      <vt:lpstr>Large fan vibration isolators</vt:lpstr>
      <vt:lpstr>Air flow monitoring station</vt:lpstr>
      <vt:lpstr>Shaft grounding</vt:lpstr>
      <vt:lpstr>Electrical Components</vt:lpstr>
      <vt:lpstr>Electrical Components</vt:lpstr>
      <vt:lpstr>Calculating MCA &amp; MOP</vt:lpstr>
      <vt:lpstr>Shipping</vt:lpstr>
      <vt:lpstr>Shipping Limitations</vt:lpstr>
      <vt:lpstr>Splitting Units Into Sections</vt:lpstr>
      <vt:lpstr>Reattaching Split Units</vt:lpstr>
      <vt:lpstr>Reattaching electrical components</vt:lpstr>
      <vt:lpstr>Services</vt:lpstr>
      <vt:lpstr>Leak &amp; Deflection Testing</vt:lpstr>
      <vt:lpstr>Solutions to common problems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RichL</dc:creator>
  <cp:lastModifiedBy>Richard V</cp:lastModifiedBy>
  <cp:revision>222</cp:revision>
  <cp:lastPrinted>2012-12-19T23:09:26Z</cp:lastPrinted>
  <dcterms:created xsi:type="dcterms:W3CDTF">2012-12-17T20:48:12Z</dcterms:created>
  <dcterms:modified xsi:type="dcterms:W3CDTF">2015-07-07T15:43:02Z</dcterms:modified>
</cp:coreProperties>
</file>